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1" r:id="rId15"/>
    <p:sldId id="270" r:id="rId16"/>
  </p:sldIdLst>
  <p:sldSz cx="9144000" cy="6858000" type="screen4x3"/>
  <p:notesSz cx="6858000" cy="9144000"/>
  <p:defaultTextStyle>
    <a:defPPr>
      <a:defRPr lang="sq-A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94660"/>
  </p:normalViewPr>
  <p:slideViewPr>
    <p:cSldViewPr>
      <p:cViewPr varScale="1">
        <p:scale>
          <a:sx n="87" d="100"/>
          <a:sy n="87" d="100"/>
        </p:scale>
        <p:origin x="-97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sq-AL"/>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sq-AL"/>
          </a:p>
        </p:txBody>
      </p:sp>
      <p:sp>
        <p:nvSpPr>
          <p:cNvPr id="4" name="Segnaposto data 3"/>
          <p:cNvSpPr>
            <a:spLocks noGrp="1"/>
          </p:cNvSpPr>
          <p:nvPr>
            <p:ph type="dt" sz="half" idx="10"/>
          </p:nvPr>
        </p:nvSpPr>
        <p:spPr/>
        <p:txBody>
          <a:bodyPr/>
          <a:lstStyle/>
          <a:p>
            <a:fld id="{2F77A7C8-306B-4689-8D16-03DA2CB8B638}" type="datetimeFigureOut">
              <a:rPr lang="sq-AL" smtClean="0"/>
              <a:t>2017-12-04</a:t>
            </a:fld>
            <a:endParaRPr lang="sq-AL"/>
          </a:p>
        </p:txBody>
      </p:sp>
      <p:sp>
        <p:nvSpPr>
          <p:cNvPr id="5" name="Segnaposto piè di pagina 4"/>
          <p:cNvSpPr>
            <a:spLocks noGrp="1"/>
          </p:cNvSpPr>
          <p:nvPr>
            <p:ph type="ftr" sz="quarter" idx="11"/>
          </p:nvPr>
        </p:nvSpPr>
        <p:spPr/>
        <p:txBody>
          <a:bodyPr/>
          <a:lstStyle/>
          <a:p>
            <a:endParaRPr lang="sq-AL"/>
          </a:p>
        </p:txBody>
      </p:sp>
      <p:sp>
        <p:nvSpPr>
          <p:cNvPr id="6" name="Segnaposto numero diapositiva 5"/>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93347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sq-AL"/>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sq-AL"/>
          </a:p>
        </p:txBody>
      </p:sp>
      <p:sp>
        <p:nvSpPr>
          <p:cNvPr id="4" name="Segnaposto data 3"/>
          <p:cNvSpPr>
            <a:spLocks noGrp="1"/>
          </p:cNvSpPr>
          <p:nvPr>
            <p:ph type="dt" sz="half" idx="10"/>
          </p:nvPr>
        </p:nvSpPr>
        <p:spPr/>
        <p:txBody>
          <a:bodyPr/>
          <a:lstStyle/>
          <a:p>
            <a:fld id="{2F77A7C8-306B-4689-8D16-03DA2CB8B638}" type="datetimeFigureOut">
              <a:rPr lang="sq-AL" smtClean="0"/>
              <a:t>2017-12-04</a:t>
            </a:fld>
            <a:endParaRPr lang="sq-AL"/>
          </a:p>
        </p:txBody>
      </p:sp>
      <p:sp>
        <p:nvSpPr>
          <p:cNvPr id="5" name="Segnaposto piè di pagina 4"/>
          <p:cNvSpPr>
            <a:spLocks noGrp="1"/>
          </p:cNvSpPr>
          <p:nvPr>
            <p:ph type="ftr" sz="quarter" idx="11"/>
          </p:nvPr>
        </p:nvSpPr>
        <p:spPr/>
        <p:txBody>
          <a:bodyPr/>
          <a:lstStyle/>
          <a:p>
            <a:endParaRPr lang="sq-AL"/>
          </a:p>
        </p:txBody>
      </p:sp>
      <p:sp>
        <p:nvSpPr>
          <p:cNvPr id="6" name="Segnaposto numero diapositiva 5"/>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199477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sq-A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sq-AL"/>
          </a:p>
        </p:txBody>
      </p:sp>
      <p:sp>
        <p:nvSpPr>
          <p:cNvPr id="4" name="Segnaposto data 3"/>
          <p:cNvSpPr>
            <a:spLocks noGrp="1"/>
          </p:cNvSpPr>
          <p:nvPr>
            <p:ph type="dt" sz="half" idx="10"/>
          </p:nvPr>
        </p:nvSpPr>
        <p:spPr/>
        <p:txBody>
          <a:bodyPr/>
          <a:lstStyle/>
          <a:p>
            <a:fld id="{2F77A7C8-306B-4689-8D16-03DA2CB8B638}" type="datetimeFigureOut">
              <a:rPr lang="sq-AL" smtClean="0"/>
              <a:t>2017-12-04</a:t>
            </a:fld>
            <a:endParaRPr lang="sq-AL"/>
          </a:p>
        </p:txBody>
      </p:sp>
      <p:sp>
        <p:nvSpPr>
          <p:cNvPr id="5" name="Segnaposto piè di pagina 4"/>
          <p:cNvSpPr>
            <a:spLocks noGrp="1"/>
          </p:cNvSpPr>
          <p:nvPr>
            <p:ph type="ftr" sz="quarter" idx="11"/>
          </p:nvPr>
        </p:nvSpPr>
        <p:spPr/>
        <p:txBody>
          <a:bodyPr/>
          <a:lstStyle/>
          <a:p>
            <a:endParaRPr lang="sq-AL"/>
          </a:p>
        </p:txBody>
      </p:sp>
      <p:sp>
        <p:nvSpPr>
          <p:cNvPr id="6" name="Segnaposto numero diapositiva 5"/>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211543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sq-AL"/>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sq-AL"/>
          </a:p>
        </p:txBody>
      </p:sp>
      <p:sp>
        <p:nvSpPr>
          <p:cNvPr id="4" name="Segnaposto data 3"/>
          <p:cNvSpPr>
            <a:spLocks noGrp="1"/>
          </p:cNvSpPr>
          <p:nvPr>
            <p:ph type="dt" sz="half" idx="10"/>
          </p:nvPr>
        </p:nvSpPr>
        <p:spPr/>
        <p:txBody>
          <a:bodyPr/>
          <a:lstStyle/>
          <a:p>
            <a:fld id="{2F77A7C8-306B-4689-8D16-03DA2CB8B638}" type="datetimeFigureOut">
              <a:rPr lang="sq-AL" smtClean="0"/>
              <a:t>2017-12-04</a:t>
            </a:fld>
            <a:endParaRPr lang="sq-AL"/>
          </a:p>
        </p:txBody>
      </p:sp>
      <p:sp>
        <p:nvSpPr>
          <p:cNvPr id="5" name="Segnaposto piè di pagina 4"/>
          <p:cNvSpPr>
            <a:spLocks noGrp="1"/>
          </p:cNvSpPr>
          <p:nvPr>
            <p:ph type="ftr" sz="quarter" idx="11"/>
          </p:nvPr>
        </p:nvSpPr>
        <p:spPr/>
        <p:txBody>
          <a:bodyPr/>
          <a:lstStyle/>
          <a:p>
            <a:endParaRPr lang="sq-AL"/>
          </a:p>
        </p:txBody>
      </p:sp>
      <p:sp>
        <p:nvSpPr>
          <p:cNvPr id="6" name="Segnaposto numero diapositiva 5"/>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246337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sq-AL"/>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F77A7C8-306B-4689-8D16-03DA2CB8B638}" type="datetimeFigureOut">
              <a:rPr lang="sq-AL" smtClean="0"/>
              <a:t>2017-12-04</a:t>
            </a:fld>
            <a:endParaRPr lang="sq-AL"/>
          </a:p>
        </p:txBody>
      </p:sp>
      <p:sp>
        <p:nvSpPr>
          <p:cNvPr id="5" name="Segnaposto piè di pagina 4"/>
          <p:cNvSpPr>
            <a:spLocks noGrp="1"/>
          </p:cNvSpPr>
          <p:nvPr>
            <p:ph type="ftr" sz="quarter" idx="11"/>
          </p:nvPr>
        </p:nvSpPr>
        <p:spPr/>
        <p:txBody>
          <a:bodyPr/>
          <a:lstStyle/>
          <a:p>
            <a:endParaRPr lang="sq-AL"/>
          </a:p>
        </p:txBody>
      </p:sp>
      <p:sp>
        <p:nvSpPr>
          <p:cNvPr id="6" name="Segnaposto numero diapositiva 5"/>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187607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sq-AL"/>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sq-AL"/>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sq-AL"/>
          </a:p>
        </p:txBody>
      </p:sp>
      <p:sp>
        <p:nvSpPr>
          <p:cNvPr id="5" name="Segnaposto data 4"/>
          <p:cNvSpPr>
            <a:spLocks noGrp="1"/>
          </p:cNvSpPr>
          <p:nvPr>
            <p:ph type="dt" sz="half" idx="10"/>
          </p:nvPr>
        </p:nvSpPr>
        <p:spPr/>
        <p:txBody>
          <a:bodyPr/>
          <a:lstStyle/>
          <a:p>
            <a:fld id="{2F77A7C8-306B-4689-8D16-03DA2CB8B638}" type="datetimeFigureOut">
              <a:rPr lang="sq-AL" smtClean="0"/>
              <a:t>2017-12-04</a:t>
            </a:fld>
            <a:endParaRPr lang="sq-AL"/>
          </a:p>
        </p:txBody>
      </p:sp>
      <p:sp>
        <p:nvSpPr>
          <p:cNvPr id="6" name="Segnaposto piè di pagina 5"/>
          <p:cNvSpPr>
            <a:spLocks noGrp="1"/>
          </p:cNvSpPr>
          <p:nvPr>
            <p:ph type="ftr" sz="quarter" idx="11"/>
          </p:nvPr>
        </p:nvSpPr>
        <p:spPr/>
        <p:txBody>
          <a:bodyPr/>
          <a:lstStyle/>
          <a:p>
            <a:endParaRPr lang="sq-AL"/>
          </a:p>
        </p:txBody>
      </p:sp>
      <p:sp>
        <p:nvSpPr>
          <p:cNvPr id="7" name="Segnaposto numero diapositiva 6"/>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292618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sq-AL"/>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sq-AL"/>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sq-AL"/>
          </a:p>
        </p:txBody>
      </p:sp>
      <p:sp>
        <p:nvSpPr>
          <p:cNvPr id="7" name="Segnaposto data 6"/>
          <p:cNvSpPr>
            <a:spLocks noGrp="1"/>
          </p:cNvSpPr>
          <p:nvPr>
            <p:ph type="dt" sz="half" idx="10"/>
          </p:nvPr>
        </p:nvSpPr>
        <p:spPr/>
        <p:txBody>
          <a:bodyPr/>
          <a:lstStyle/>
          <a:p>
            <a:fld id="{2F77A7C8-306B-4689-8D16-03DA2CB8B638}" type="datetimeFigureOut">
              <a:rPr lang="sq-AL" smtClean="0"/>
              <a:t>2017-12-04</a:t>
            </a:fld>
            <a:endParaRPr lang="sq-AL"/>
          </a:p>
        </p:txBody>
      </p:sp>
      <p:sp>
        <p:nvSpPr>
          <p:cNvPr id="8" name="Segnaposto piè di pagina 7"/>
          <p:cNvSpPr>
            <a:spLocks noGrp="1"/>
          </p:cNvSpPr>
          <p:nvPr>
            <p:ph type="ftr" sz="quarter" idx="11"/>
          </p:nvPr>
        </p:nvSpPr>
        <p:spPr/>
        <p:txBody>
          <a:bodyPr/>
          <a:lstStyle/>
          <a:p>
            <a:endParaRPr lang="sq-AL"/>
          </a:p>
        </p:txBody>
      </p:sp>
      <p:sp>
        <p:nvSpPr>
          <p:cNvPr id="9" name="Segnaposto numero diapositiva 8"/>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365688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sq-AL"/>
          </a:p>
        </p:txBody>
      </p:sp>
      <p:sp>
        <p:nvSpPr>
          <p:cNvPr id="3" name="Segnaposto data 2"/>
          <p:cNvSpPr>
            <a:spLocks noGrp="1"/>
          </p:cNvSpPr>
          <p:nvPr>
            <p:ph type="dt" sz="half" idx="10"/>
          </p:nvPr>
        </p:nvSpPr>
        <p:spPr/>
        <p:txBody>
          <a:bodyPr/>
          <a:lstStyle/>
          <a:p>
            <a:fld id="{2F77A7C8-306B-4689-8D16-03DA2CB8B638}" type="datetimeFigureOut">
              <a:rPr lang="sq-AL" smtClean="0"/>
              <a:t>2017-12-04</a:t>
            </a:fld>
            <a:endParaRPr lang="sq-AL"/>
          </a:p>
        </p:txBody>
      </p:sp>
      <p:sp>
        <p:nvSpPr>
          <p:cNvPr id="4" name="Segnaposto piè di pagina 3"/>
          <p:cNvSpPr>
            <a:spLocks noGrp="1"/>
          </p:cNvSpPr>
          <p:nvPr>
            <p:ph type="ftr" sz="quarter" idx="11"/>
          </p:nvPr>
        </p:nvSpPr>
        <p:spPr/>
        <p:txBody>
          <a:bodyPr/>
          <a:lstStyle/>
          <a:p>
            <a:endParaRPr lang="sq-AL"/>
          </a:p>
        </p:txBody>
      </p:sp>
      <p:sp>
        <p:nvSpPr>
          <p:cNvPr id="5" name="Segnaposto numero diapositiva 4"/>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208793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77A7C8-306B-4689-8D16-03DA2CB8B638}" type="datetimeFigureOut">
              <a:rPr lang="sq-AL" smtClean="0"/>
              <a:t>2017-12-04</a:t>
            </a:fld>
            <a:endParaRPr lang="sq-AL"/>
          </a:p>
        </p:txBody>
      </p:sp>
      <p:sp>
        <p:nvSpPr>
          <p:cNvPr id="3" name="Segnaposto piè di pagina 2"/>
          <p:cNvSpPr>
            <a:spLocks noGrp="1"/>
          </p:cNvSpPr>
          <p:nvPr>
            <p:ph type="ftr" sz="quarter" idx="11"/>
          </p:nvPr>
        </p:nvSpPr>
        <p:spPr/>
        <p:txBody>
          <a:bodyPr/>
          <a:lstStyle/>
          <a:p>
            <a:endParaRPr lang="sq-AL"/>
          </a:p>
        </p:txBody>
      </p:sp>
      <p:sp>
        <p:nvSpPr>
          <p:cNvPr id="4" name="Segnaposto numero diapositiva 3"/>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105423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sq-AL"/>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sq-AL"/>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F77A7C8-306B-4689-8D16-03DA2CB8B638}" type="datetimeFigureOut">
              <a:rPr lang="sq-AL" smtClean="0"/>
              <a:t>2017-12-04</a:t>
            </a:fld>
            <a:endParaRPr lang="sq-AL"/>
          </a:p>
        </p:txBody>
      </p:sp>
      <p:sp>
        <p:nvSpPr>
          <p:cNvPr id="6" name="Segnaposto piè di pagina 5"/>
          <p:cNvSpPr>
            <a:spLocks noGrp="1"/>
          </p:cNvSpPr>
          <p:nvPr>
            <p:ph type="ftr" sz="quarter" idx="11"/>
          </p:nvPr>
        </p:nvSpPr>
        <p:spPr/>
        <p:txBody>
          <a:bodyPr/>
          <a:lstStyle/>
          <a:p>
            <a:endParaRPr lang="sq-AL"/>
          </a:p>
        </p:txBody>
      </p:sp>
      <p:sp>
        <p:nvSpPr>
          <p:cNvPr id="7" name="Segnaposto numero diapositiva 6"/>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36005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sq-AL"/>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q-AL"/>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F77A7C8-306B-4689-8D16-03DA2CB8B638}" type="datetimeFigureOut">
              <a:rPr lang="sq-AL" smtClean="0"/>
              <a:t>2017-12-04</a:t>
            </a:fld>
            <a:endParaRPr lang="sq-AL"/>
          </a:p>
        </p:txBody>
      </p:sp>
      <p:sp>
        <p:nvSpPr>
          <p:cNvPr id="6" name="Segnaposto piè di pagina 5"/>
          <p:cNvSpPr>
            <a:spLocks noGrp="1"/>
          </p:cNvSpPr>
          <p:nvPr>
            <p:ph type="ftr" sz="quarter" idx="11"/>
          </p:nvPr>
        </p:nvSpPr>
        <p:spPr/>
        <p:txBody>
          <a:bodyPr/>
          <a:lstStyle/>
          <a:p>
            <a:endParaRPr lang="sq-AL"/>
          </a:p>
        </p:txBody>
      </p:sp>
      <p:sp>
        <p:nvSpPr>
          <p:cNvPr id="7" name="Segnaposto numero diapositiva 6"/>
          <p:cNvSpPr>
            <a:spLocks noGrp="1"/>
          </p:cNvSpPr>
          <p:nvPr>
            <p:ph type="sldNum" sz="quarter" idx="12"/>
          </p:nvPr>
        </p:nvSpPr>
        <p:spPr/>
        <p:txBody>
          <a:bodyPr/>
          <a:lstStyle/>
          <a:p>
            <a:fld id="{2C97B9A3-DB4D-40DB-BC2A-E8AEAB4088CF}" type="slidenum">
              <a:rPr lang="sq-AL" smtClean="0"/>
              <a:t>‹N›</a:t>
            </a:fld>
            <a:endParaRPr lang="sq-AL"/>
          </a:p>
        </p:txBody>
      </p:sp>
    </p:spTree>
    <p:extLst>
      <p:ext uri="{BB962C8B-B14F-4D97-AF65-F5344CB8AC3E}">
        <p14:creationId xmlns:p14="http://schemas.microsoft.com/office/powerpoint/2010/main" val="16558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sq-AL"/>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sq-AL"/>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7A7C8-306B-4689-8D16-03DA2CB8B638}" type="datetimeFigureOut">
              <a:rPr lang="sq-AL" smtClean="0"/>
              <a:t>2017-12-04</a:t>
            </a:fld>
            <a:endParaRPr lang="sq-AL"/>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q-AL"/>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7B9A3-DB4D-40DB-BC2A-E8AEAB4088CF}" type="slidenum">
              <a:rPr lang="sq-AL" smtClean="0"/>
              <a:t>‹N›</a:t>
            </a:fld>
            <a:endParaRPr lang="sq-AL"/>
          </a:p>
        </p:txBody>
      </p:sp>
    </p:spTree>
    <p:extLst>
      <p:ext uri="{BB962C8B-B14F-4D97-AF65-F5344CB8AC3E}">
        <p14:creationId xmlns:p14="http://schemas.microsoft.com/office/powerpoint/2010/main" val="20933781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q-A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0" y="-17108"/>
            <a:ext cx="9144001" cy="6974500"/>
          </a:xfrm>
          <a:prstGeom prst="rect">
            <a:avLst/>
          </a:prstGeom>
        </p:spPr>
      </p:pic>
      <p:sp>
        <p:nvSpPr>
          <p:cNvPr id="6" name="CasellaDiTesto 5"/>
          <p:cNvSpPr txBox="1"/>
          <p:nvPr/>
        </p:nvSpPr>
        <p:spPr>
          <a:xfrm>
            <a:off x="2987824" y="146178"/>
            <a:ext cx="2880320" cy="861774"/>
          </a:xfrm>
          <a:prstGeom prst="rect">
            <a:avLst/>
          </a:prstGeom>
          <a:noFill/>
        </p:spPr>
        <p:txBody>
          <a:bodyPr wrap="square" rtlCol="0">
            <a:spAutoFit/>
          </a:bodyPr>
          <a:lstStyle/>
          <a:p>
            <a:pPr algn="ctr"/>
            <a:r>
              <a:rPr lang="sq-AL" i="1" dirty="0" smtClean="0">
                <a:latin typeface="Baskerville Old Face" panose="02020602080505020303" pitchFamily="18" charset="0"/>
              </a:rPr>
              <a:t>Projekt </a:t>
            </a:r>
          </a:p>
          <a:p>
            <a:pPr algn="ctr"/>
            <a:r>
              <a:rPr lang="sq-AL" sz="3200" i="1" dirty="0" smtClean="0">
                <a:latin typeface="Baskerville Old Face" panose="02020602080505020303" pitchFamily="18" charset="0"/>
              </a:rPr>
              <a:t>Ana Karenina</a:t>
            </a:r>
            <a:endParaRPr lang="sq-AL" sz="3200" i="1" dirty="0">
              <a:latin typeface="Baskerville Old Face" panose="02020602080505020303" pitchFamily="18" charset="0"/>
            </a:endParaRPr>
          </a:p>
        </p:txBody>
      </p:sp>
      <p:sp>
        <p:nvSpPr>
          <p:cNvPr id="7" name="CasellaDiTesto 6"/>
          <p:cNvSpPr txBox="1"/>
          <p:nvPr/>
        </p:nvSpPr>
        <p:spPr>
          <a:xfrm>
            <a:off x="1547664" y="1412776"/>
            <a:ext cx="3635896" cy="1200329"/>
          </a:xfrm>
          <a:prstGeom prst="rect">
            <a:avLst/>
          </a:prstGeom>
          <a:noFill/>
        </p:spPr>
        <p:txBody>
          <a:bodyPr wrap="square" rtlCol="0">
            <a:spAutoFit/>
          </a:bodyPr>
          <a:lstStyle/>
          <a:p>
            <a:r>
              <a:rPr lang="sq-AL" i="1" dirty="0" smtClean="0">
                <a:latin typeface="Baskerville Old Face" panose="02020602080505020303" pitchFamily="18" charset="0"/>
              </a:rPr>
              <a:t>Lënda : Letërsi</a:t>
            </a:r>
          </a:p>
          <a:p>
            <a:r>
              <a:rPr lang="sq-AL" i="1" dirty="0" smtClean="0">
                <a:latin typeface="Baskerville Old Face" panose="02020602080505020303" pitchFamily="18" charset="0"/>
              </a:rPr>
              <a:t>Klasa : XI</a:t>
            </a:r>
          </a:p>
          <a:p>
            <a:r>
              <a:rPr lang="sq-AL" i="1" dirty="0" smtClean="0">
                <a:latin typeface="Baskerville Old Face" panose="02020602080505020303" pitchFamily="18" charset="0"/>
              </a:rPr>
              <a:t>Punoi : Joana Meni`</a:t>
            </a:r>
          </a:p>
          <a:p>
            <a:r>
              <a:rPr lang="sq-AL" i="1" dirty="0" smtClean="0">
                <a:latin typeface="Baskerville Old Face" panose="02020602080505020303" pitchFamily="18" charset="0"/>
              </a:rPr>
              <a:t>Vlersoj : Edison Manellari</a:t>
            </a:r>
            <a:endParaRPr lang="sq-AL" i="1" dirty="0">
              <a:latin typeface="Baskerville Old Face" panose="02020602080505020303" pitchFamily="18" charset="0"/>
            </a:endParaRPr>
          </a:p>
        </p:txBody>
      </p:sp>
    </p:spTree>
    <p:extLst>
      <p:ext uri="{BB962C8B-B14F-4D97-AF65-F5344CB8AC3E}">
        <p14:creationId xmlns:p14="http://schemas.microsoft.com/office/powerpoint/2010/main" val="3416322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74638"/>
            <a:ext cx="8003232" cy="778098"/>
          </a:xfrm>
        </p:spPr>
        <p:style>
          <a:lnRef idx="1">
            <a:schemeClr val="accent4"/>
          </a:lnRef>
          <a:fillRef idx="2">
            <a:schemeClr val="accent4"/>
          </a:fillRef>
          <a:effectRef idx="1">
            <a:schemeClr val="accent4"/>
          </a:effectRef>
          <a:fontRef idx="minor">
            <a:schemeClr val="dk1"/>
          </a:fontRef>
        </p:style>
        <p:txBody>
          <a:bodyPr/>
          <a:lstStyle/>
          <a:p>
            <a:r>
              <a:rPr lang="sq-AL" i="1" dirty="0" smtClean="0">
                <a:latin typeface="Baskerville Old Face" panose="02020602080505020303" pitchFamily="18" charset="0"/>
              </a:rPr>
              <a:t>Diskutim për veprën.</a:t>
            </a:r>
            <a:endParaRPr lang="sq-AL" i="1" dirty="0">
              <a:latin typeface="Baskerville Old Face" panose="02020602080505020303" pitchFamily="18" charset="0"/>
            </a:endParaRPr>
          </a:p>
        </p:txBody>
      </p:sp>
      <p:sp>
        <p:nvSpPr>
          <p:cNvPr id="3" name="Segnaposto contenuto 2"/>
          <p:cNvSpPr>
            <a:spLocks noGrp="1"/>
          </p:cNvSpPr>
          <p:nvPr>
            <p:ph idx="1"/>
          </p:nvPr>
        </p:nvSpPr>
        <p:spPr>
          <a:xfrm>
            <a:off x="395536" y="1196752"/>
            <a:ext cx="8301608" cy="5184576"/>
          </a:xfrm>
        </p:spPr>
        <p:txBody>
          <a:bodyPr>
            <a:normAutofit/>
          </a:bodyPr>
          <a:lstStyle/>
          <a:p>
            <a:r>
              <a:rPr lang="sq-AL" sz="1400" i="1" dirty="0" smtClean="0">
                <a:latin typeface="Baskerville Old Face" panose="02020602080505020303" pitchFamily="18" charset="0"/>
              </a:rPr>
              <a:t>Kjo është rubrikë ku do të shtrohen pytjetje të ndryshmë me opinione të ndryshme</a:t>
            </a:r>
            <a:r>
              <a:rPr lang="sq-AL" i="1" dirty="0" smtClean="0">
                <a:latin typeface="Baskerville Old Face" panose="02020602080505020303" pitchFamily="18" charset="0"/>
              </a:rPr>
              <a:t>.</a:t>
            </a:r>
          </a:p>
          <a:p>
            <a:r>
              <a:rPr lang="sq-AL" sz="1600" i="1" dirty="0" smtClean="0">
                <a:latin typeface="Baskerville Old Face" panose="02020602080505020303" pitchFamily="18" charset="0"/>
              </a:rPr>
              <a:t>Opinioni i parë </a:t>
            </a:r>
          </a:p>
          <a:p>
            <a:r>
              <a:rPr lang="sq-AL" sz="1600" i="1" dirty="0" smtClean="0">
                <a:latin typeface="Baskerville Old Face" panose="02020602080505020303" pitchFamily="18" charset="0"/>
              </a:rPr>
              <a:t>Si mendon është e drejtë sjellja e Anës kundrejt familjes së saj?</a:t>
            </a:r>
          </a:p>
          <a:p>
            <a:r>
              <a:rPr lang="sq-AL" sz="1600" i="1" dirty="0" smtClean="0">
                <a:latin typeface="Baskerville Old Face" panose="02020602080505020303" pitchFamily="18" charset="0"/>
              </a:rPr>
              <a:t>Dashuria është ndjenj hynore  dhe jo shumë kan fatin ta provojnë në jetë,të gjithë do humbnim në të.Por në momentin që kemi krijuar një jetë familjare kemi detyrim për secilin individ që e perbën atë.Ndjenjat duhet te kontrollohen.</a:t>
            </a:r>
          </a:p>
          <a:p>
            <a:r>
              <a:rPr lang="sq-AL" sz="1600" i="1" dirty="0" smtClean="0">
                <a:latin typeface="Baskerville Old Face" panose="02020602080505020303" pitchFamily="18" charset="0"/>
              </a:rPr>
              <a:t>Opinioni i dytë </a:t>
            </a:r>
          </a:p>
          <a:p>
            <a:r>
              <a:rPr lang="sq-AL" sz="1600" i="1" dirty="0" smtClean="0">
                <a:latin typeface="Baskerville Old Face" panose="02020602080505020303" pitchFamily="18" charset="0"/>
              </a:rPr>
              <a:t>Vronski cfarë qellimesh kishte me Anën sipas përceptimit tuaj ?</a:t>
            </a:r>
          </a:p>
          <a:p>
            <a:r>
              <a:rPr lang="sq-AL" sz="1600" i="1" dirty="0" smtClean="0">
                <a:latin typeface="Baskerville Old Face" panose="02020602080505020303" pitchFamily="18" charset="0"/>
              </a:rPr>
              <a:t>Sipas mendimit tim si fillim ai thjeshtë sheh pamjen e joshme dhe e josh rreziku.Si fillim e merr si lojë por ku shef rrjedhjen e ngjarjeve ai do të heqi të gjitha pergjegjësite.Ai e dashuronte sinqerisht Anën por nuk ishte akoma gati për një jetë të re dhe duke kërkuar shpetim diku tjetër ai e humbi Anën.</a:t>
            </a:r>
          </a:p>
          <a:p>
            <a:r>
              <a:rPr lang="sq-AL" sz="1600" i="1" dirty="0" smtClean="0">
                <a:latin typeface="Baskerville Old Face" panose="02020602080505020303" pitchFamily="18" charset="0"/>
              </a:rPr>
              <a:t>Opinioni i trëtë </a:t>
            </a:r>
          </a:p>
          <a:p>
            <a:r>
              <a:rPr lang="sq-AL" sz="1600" i="1" dirty="0" smtClean="0">
                <a:latin typeface="Baskerville Old Face" panose="02020602080505020303" pitchFamily="18" charset="0"/>
              </a:rPr>
              <a:t>Tolstoi ka si qellim ta bëj Anën fatkeqe jë jeten e saj por jo fajtore ? Si e llogjikoni këtë ?</a:t>
            </a:r>
          </a:p>
          <a:p>
            <a:r>
              <a:rPr lang="sq-AL" sz="1600" i="1" dirty="0" smtClean="0">
                <a:latin typeface="Baskerville Old Face" panose="02020602080505020303" pitchFamily="18" charset="0"/>
              </a:rPr>
              <a:t>Në kopertinen e pasme të librit autori e cilëson  se qellimi i tij nuk është të gjykojë apo të zgjidhë probleme në menyrë shteruese por secili të peanoj jetën e ta dojë me të gjitha  shfaqet e saj.Secili prej nesh duhet të kapë momentin e lumturisë dhe ta jetoj atë.</a:t>
            </a:r>
            <a:br>
              <a:rPr lang="sq-AL" sz="1600" i="1" dirty="0" smtClean="0">
                <a:latin typeface="Baskerville Old Face" panose="02020602080505020303" pitchFamily="18" charset="0"/>
              </a:rPr>
            </a:br>
            <a:endParaRPr lang="sq-AL" sz="1600" i="1" dirty="0" smtClean="0">
              <a:latin typeface="Baskerville Old Face" panose="02020602080505020303" pitchFamily="18" charset="0"/>
            </a:endParaRPr>
          </a:p>
        </p:txBody>
      </p:sp>
    </p:spTree>
    <p:extLst>
      <p:ext uri="{BB962C8B-B14F-4D97-AF65-F5344CB8AC3E}">
        <p14:creationId xmlns:p14="http://schemas.microsoft.com/office/powerpoint/2010/main" val="25542936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0"/>
            <a:ext cx="9457051" cy="7029400"/>
          </a:xfrm>
          <a:prstGeom prst="rect">
            <a:avLst/>
          </a:prstGeom>
        </p:spPr>
      </p:pic>
    </p:spTree>
    <p:extLst>
      <p:ext uri="{BB962C8B-B14F-4D97-AF65-F5344CB8AC3E}">
        <p14:creationId xmlns:p14="http://schemas.microsoft.com/office/powerpoint/2010/main" val="25505213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7744" y="404664"/>
            <a:ext cx="4608512" cy="50405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sq-AL" i="1" dirty="0">
                <a:latin typeface="Baskerville Old Face" panose="02020602080505020303" pitchFamily="18" charset="0"/>
              </a:rPr>
              <a:t/>
            </a:r>
            <a:br>
              <a:rPr lang="sq-AL" i="1" dirty="0">
                <a:latin typeface="Baskerville Old Face" panose="02020602080505020303" pitchFamily="18" charset="0"/>
              </a:rPr>
            </a:br>
            <a:r>
              <a:rPr lang="sq-AL" i="1" dirty="0" smtClean="0">
                <a:latin typeface="Baskerville Old Face" panose="02020602080505020303" pitchFamily="18" charset="0"/>
              </a:rPr>
              <a:t/>
            </a:r>
            <a:br>
              <a:rPr lang="sq-AL" i="1" dirty="0" smtClean="0">
                <a:latin typeface="Baskerville Old Face" panose="02020602080505020303" pitchFamily="18" charset="0"/>
              </a:rPr>
            </a:br>
            <a:r>
              <a:rPr lang="sq-AL" i="1" dirty="0" smtClean="0">
                <a:latin typeface="Baskerville Old Face" panose="02020602080505020303" pitchFamily="18" charset="0"/>
              </a:rPr>
              <a:t>Filmat</a:t>
            </a:r>
            <a:r>
              <a:rPr lang="sq-AL" i="1" dirty="0">
                <a:latin typeface="Baskerville Old Face" panose="02020602080505020303" pitchFamily="18" charset="0"/>
              </a:rPr>
              <a:t/>
            </a:r>
            <a:br>
              <a:rPr lang="sq-AL" i="1" dirty="0">
                <a:latin typeface="Baskerville Old Face" panose="02020602080505020303" pitchFamily="18" charset="0"/>
              </a:rPr>
            </a:br>
            <a:r>
              <a:rPr lang="sq-AL" dirty="0"/>
              <a:t/>
            </a:r>
            <a:br>
              <a:rPr lang="sq-AL" dirty="0"/>
            </a:br>
            <a:endParaRPr lang="sq-AL" dirty="0"/>
          </a:p>
        </p:txBody>
      </p:sp>
      <p:sp>
        <p:nvSpPr>
          <p:cNvPr id="3" name="Segnaposto contenuto 2"/>
          <p:cNvSpPr>
            <a:spLocks noGrp="1"/>
          </p:cNvSpPr>
          <p:nvPr>
            <p:ph idx="1"/>
          </p:nvPr>
        </p:nvSpPr>
        <p:spPr>
          <a:xfrm>
            <a:off x="323528" y="1412776"/>
            <a:ext cx="8363272" cy="4713387"/>
          </a:xfrm>
        </p:spPr>
        <p:txBody>
          <a:bodyPr>
            <a:normAutofit fontScale="70000" lnSpcReduction="20000"/>
          </a:bodyPr>
          <a:lstStyle/>
          <a:p>
            <a:r>
              <a:rPr lang="sq-AL" i="1" dirty="0" smtClean="0">
                <a:latin typeface="Baskerville Old Face" panose="02020602080505020303" pitchFamily="18" charset="0"/>
              </a:rPr>
              <a:t>Anna </a:t>
            </a:r>
            <a:r>
              <a:rPr lang="sq-AL" i="1" dirty="0">
                <a:latin typeface="Baskerville Old Face" panose="02020602080505020303" pitchFamily="18" charset="0"/>
              </a:rPr>
              <a:t>Karenina- film i realizuar me 1948 me aktore Sophie Marceau si Ana Karenina</a:t>
            </a:r>
          </a:p>
          <a:p>
            <a:r>
              <a:rPr lang="sq-AL" i="1" dirty="0">
                <a:latin typeface="Baskerville Old Face" panose="02020602080505020303" pitchFamily="18" charset="0"/>
              </a:rPr>
              <a:t>Ana Karenina- film i realizuar me 1997 me aktore Viven Leigh</a:t>
            </a:r>
          </a:p>
          <a:p>
            <a:r>
              <a:rPr lang="sq-AL" i="1" dirty="0">
                <a:latin typeface="Baskerville Old Face" panose="02020602080505020303" pitchFamily="18" charset="0"/>
              </a:rPr>
              <a:t>Anna Karenina- film dramë i realizuar me 1935 ku luajnë yjet si Greta Garbo, Fredric March, dhe Maureen </a:t>
            </a:r>
            <a:r>
              <a:rPr lang="sq-AL" i="1" dirty="0" smtClean="0">
                <a:latin typeface="Baskerville Old Face" panose="02020602080505020303" pitchFamily="18" charset="0"/>
              </a:rPr>
              <a:t>O'Sullivan.</a:t>
            </a:r>
          </a:p>
          <a:p>
            <a:r>
              <a:rPr lang="nn-NO" i="1" dirty="0">
                <a:latin typeface="Baskerville Old Face" panose="02020602080505020303" pitchFamily="18" charset="0"/>
              </a:rPr>
              <a:t>“Anna Karenina” vjen në Millennium</a:t>
            </a:r>
            <a:r>
              <a:rPr lang="nn-NO" i="1" dirty="0" smtClean="0">
                <a:latin typeface="Baskerville Old Face" panose="02020602080505020303" pitchFamily="18" charset="0"/>
              </a:rPr>
              <a:t>!</a:t>
            </a:r>
            <a:endParaRPr lang="sq-AL" i="1" dirty="0" smtClean="0">
              <a:latin typeface="Baskerville Old Face" panose="02020602080505020303" pitchFamily="18" charset="0"/>
            </a:endParaRPr>
          </a:p>
          <a:p>
            <a:r>
              <a:rPr lang="sq-AL" i="1" dirty="0">
                <a:latin typeface="Baskerville Old Face" panose="02020602080505020303" pitchFamily="18" charset="0"/>
              </a:rPr>
              <a:t>Nëse e keni harruar historinë e Anna Kareninës, mjafton të vini në kinema Millennium për ta riparë këtë herë në një këndvështrim tjetër, në një produksion nga origjina e vetë personazhit që prej datës 12 tetor do të rrëfehet në ekranin e madh të kinema Millennium. “Anna Karenina: Vronsky’s Story” është një produksion rus i drejtuar nga regjisori i njohur Karen Shakhnazarov. Drama është një përshtatje e lirë e romanit të Leon Tolstoit që sjell jetën e Ana Kareninës këtë herë të kombinuar me rrëfimin publicistik  “During the Japanese </a:t>
            </a:r>
            <a:r>
              <a:rPr lang="sq-AL" i="1" dirty="0" smtClean="0">
                <a:latin typeface="Baskerville Old Face" panose="02020602080505020303" pitchFamily="18" charset="0"/>
              </a:rPr>
              <a:t>ëar</a:t>
            </a:r>
            <a:r>
              <a:rPr lang="sq-AL" i="1" dirty="0">
                <a:latin typeface="Baskerville Old Face" panose="02020602080505020303" pitchFamily="18" charset="0"/>
              </a:rPr>
              <a:t>” dhe “Stories about the Japanese </a:t>
            </a:r>
            <a:r>
              <a:rPr lang="sq-AL" i="1" dirty="0" smtClean="0">
                <a:latin typeface="Baskerville Old Face" panose="02020602080505020303" pitchFamily="18" charset="0"/>
              </a:rPr>
              <a:t>ëar</a:t>
            </a:r>
            <a:r>
              <a:rPr lang="sq-AL" i="1" dirty="0">
                <a:latin typeface="Baskerville Old Face" panose="02020602080505020303" pitchFamily="18" charset="0"/>
              </a:rPr>
              <a:t>” shkruar nga Vikenty Veresaev.</a:t>
            </a:r>
          </a:p>
        </p:txBody>
      </p:sp>
    </p:spTree>
    <p:extLst>
      <p:ext uri="{BB962C8B-B14F-4D97-AF65-F5344CB8AC3E}">
        <p14:creationId xmlns:p14="http://schemas.microsoft.com/office/powerpoint/2010/main" val="1412921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6719" y="260648"/>
            <a:ext cx="7859216" cy="922114"/>
          </a:xfrm>
        </p:spPr>
        <p:style>
          <a:lnRef idx="1">
            <a:schemeClr val="accent4"/>
          </a:lnRef>
          <a:fillRef idx="2">
            <a:schemeClr val="accent4"/>
          </a:fillRef>
          <a:effectRef idx="1">
            <a:schemeClr val="accent4"/>
          </a:effectRef>
          <a:fontRef idx="minor">
            <a:schemeClr val="dk1"/>
          </a:fontRef>
        </p:style>
        <p:txBody>
          <a:bodyPr/>
          <a:lstStyle/>
          <a:p>
            <a:r>
              <a:rPr lang="sq-AL" dirty="0" smtClean="0"/>
              <a:t>Thënie nga Tolstoi</a:t>
            </a:r>
            <a:endParaRPr lang="sq-AL" dirty="0"/>
          </a:p>
        </p:txBody>
      </p:sp>
      <p:sp>
        <p:nvSpPr>
          <p:cNvPr id="5" name="Fumetto 4 4"/>
          <p:cNvSpPr/>
          <p:nvPr/>
        </p:nvSpPr>
        <p:spPr>
          <a:xfrm>
            <a:off x="755576" y="1340768"/>
            <a:ext cx="2448272" cy="18002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sq-AL" sz="1600" i="1" dirty="0" smtClean="0">
              <a:latin typeface="Baskerville Old Face" panose="02020602080505020303" pitchFamily="18" charset="0"/>
            </a:endParaRPr>
          </a:p>
          <a:p>
            <a:pPr algn="ctr"/>
            <a:r>
              <a:rPr lang="sq-AL" sz="1600" i="1" dirty="0" smtClean="0">
                <a:latin typeface="Baskerville Old Face" panose="02020602080505020303" pitchFamily="18" charset="0"/>
              </a:rPr>
              <a:t>Nëse </a:t>
            </a:r>
            <a:r>
              <a:rPr lang="sq-AL" sz="1600" i="1" dirty="0">
                <a:latin typeface="Baskerville Old Face" panose="02020602080505020303" pitchFamily="18" charset="0"/>
              </a:rPr>
              <a:t>kërkon përsosmërinë, nuk do të jesh </a:t>
            </a:r>
            <a:r>
              <a:rPr lang="sq-AL" sz="1600" i="1" dirty="0" smtClean="0">
                <a:latin typeface="Baskerville Old Face" panose="02020602080505020303" pitchFamily="18" charset="0"/>
              </a:rPr>
              <a:t>asnjëherë</a:t>
            </a:r>
          </a:p>
          <a:p>
            <a:pPr algn="ctr"/>
            <a:r>
              <a:rPr lang="sq-AL" sz="1600" i="1" dirty="0" smtClean="0">
                <a:latin typeface="Baskerville Old Face" panose="02020602080505020303" pitchFamily="18" charset="0"/>
              </a:rPr>
              <a:t>I kënaqur</a:t>
            </a:r>
            <a:r>
              <a:rPr lang="sq-AL" sz="2400" dirty="0"/>
              <a:t>.</a:t>
            </a:r>
          </a:p>
        </p:txBody>
      </p:sp>
      <p:sp>
        <p:nvSpPr>
          <p:cNvPr id="8" name="Fumetto 4 7"/>
          <p:cNvSpPr/>
          <p:nvPr/>
        </p:nvSpPr>
        <p:spPr>
          <a:xfrm>
            <a:off x="6300192" y="1340768"/>
            <a:ext cx="2448272" cy="1584176"/>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sq-AL" sz="1600" i="1" dirty="0">
                <a:latin typeface="Baskerville Old Face" panose="02020602080505020303" pitchFamily="18" charset="0"/>
              </a:rPr>
              <a:t>Pa e ditur se cfarë jam dhe përse jam këtu, jeta është e pamundur.</a:t>
            </a:r>
          </a:p>
        </p:txBody>
      </p:sp>
      <p:sp>
        <p:nvSpPr>
          <p:cNvPr id="9" name="Fumetto 4 8"/>
          <p:cNvSpPr/>
          <p:nvPr/>
        </p:nvSpPr>
        <p:spPr>
          <a:xfrm>
            <a:off x="3563888" y="2335560"/>
            <a:ext cx="2520280" cy="1872208"/>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sq-AL" sz="1400" i="1" dirty="0">
                <a:latin typeface="Baskerville Old Face" panose="02020602080505020303" pitchFamily="18" charset="0"/>
              </a:rPr>
              <a:t>Të gjithë familjet e lumtura ngjajnë me njëra-tjetrën, secila familje e palumtur është e tillë në mënyrën e vet.</a:t>
            </a:r>
          </a:p>
        </p:txBody>
      </p:sp>
      <p:sp>
        <p:nvSpPr>
          <p:cNvPr id="2" name="Fumetto 4 1"/>
          <p:cNvSpPr/>
          <p:nvPr/>
        </p:nvSpPr>
        <p:spPr>
          <a:xfrm>
            <a:off x="611560" y="4365104"/>
            <a:ext cx="2520280" cy="18002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sq-AL" i="1" dirty="0">
                <a:latin typeface="Baskerville Old Face" panose="02020602080505020303" pitchFamily="18" charset="0"/>
              </a:rPr>
              <a:t> Kur e do dikë, ti e do ashtu si është, jo si do të doje ti të ishte.</a:t>
            </a:r>
          </a:p>
        </p:txBody>
      </p:sp>
      <p:sp>
        <p:nvSpPr>
          <p:cNvPr id="3" name="Fumetto 4 2"/>
          <p:cNvSpPr/>
          <p:nvPr/>
        </p:nvSpPr>
        <p:spPr>
          <a:xfrm>
            <a:off x="5652120" y="4365104"/>
            <a:ext cx="2808312" cy="2016224"/>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sq-AL" sz="1400" i="1" dirty="0">
                <a:latin typeface="Baskerville Old Face" panose="02020602080505020303" pitchFamily="18" charset="0"/>
              </a:rPr>
              <a:t> Kape momentin e lumturisë, dashuro dhe dashurohu. Ky është realiteti i vetëm në botë, gjithçka tjetër është marrëzi.</a:t>
            </a:r>
          </a:p>
        </p:txBody>
      </p:sp>
    </p:spTree>
    <p:extLst>
      <p:ext uri="{BB962C8B-B14F-4D97-AF65-F5344CB8AC3E}">
        <p14:creationId xmlns:p14="http://schemas.microsoft.com/office/powerpoint/2010/main" val="3416030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43000"/>
          </a:xfrm>
        </p:spPr>
        <p:style>
          <a:lnRef idx="1">
            <a:schemeClr val="accent4"/>
          </a:lnRef>
          <a:fillRef idx="2">
            <a:schemeClr val="accent4"/>
          </a:fillRef>
          <a:effectRef idx="1">
            <a:schemeClr val="accent4"/>
          </a:effectRef>
          <a:fontRef idx="minor">
            <a:schemeClr val="dk1"/>
          </a:fontRef>
        </p:style>
        <p:txBody>
          <a:bodyPr/>
          <a:lstStyle/>
          <a:p>
            <a:r>
              <a:rPr lang="sq-AL" i="1" dirty="0" smtClean="0">
                <a:latin typeface="Baskerville Old Face" panose="02020602080505020303" pitchFamily="18" charset="0"/>
              </a:rPr>
              <a:t>Feminizmi ideologji,jo letërsi</a:t>
            </a:r>
            <a:endParaRPr lang="sq-AL" i="1" dirty="0">
              <a:latin typeface="Baskerville Old Face" panose="02020602080505020303" pitchFamily="18" charset="0"/>
            </a:endParaRPr>
          </a:p>
        </p:txBody>
      </p:sp>
      <p:sp>
        <p:nvSpPr>
          <p:cNvPr id="3" name="Segnaposto contenuto 2"/>
          <p:cNvSpPr>
            <a:spLocks noGrp="1"/>
          </p:cNvSpPr>
          <p:nvPr>
            <p:ph idx="1"/>
          </p:nvPr>
        </p:nvSpPr>
        <p:spPr/>
        <p:txBody>
          <a:bodyPr>
            <a:normAutofit/>
          </a:bodyPr>
          <a:lstStyle/>
          <a:p>
            <a:r>
              <a:rPr lang="sq-AL" sz="2400" i="1" dirty="0" smtClean="0">
                <a:latin typeface="Baskerville Old Face" panose="02020602080505020303" pitchFamily="18" charset="0"/>
              </a:rPr>
              <a:t>Feminizmi është ideologji jo letërsi.Nuk është një temë letrare që trajtohet për të berë bujë por është personazhi kryesor ku qendron lufta për barazi,me emancipim të theksuar për kohën dhe ka në thelb feminizmin si një ideologji e drejtë që gruas i është mohuar për shekuj me rradhë.Në këtë rast Ana Karenina është veper madheshtore ku luftohet qartësisht shoqeria patriarkale e kohës.Vetë autori nuk ka si qellim të nxjerri personazhin të fajshëm por të kuptojmë sesi kushtet shoqërore ndryshojnë personat dhe i cojnë drejt zgjedhjeve të caktuara.Cdo femër jo e dashuruar është fatkeqë dhe tradhtëdia këtu është e shtyrë nga pasioni dhe ndjenjat e tij të panumërta.</a:t>
            </a:r>
            <a:endParaRPr lang="sq-AL" sz="2400" i="1" dirty="0">
              <a:latin typeface="Baskerville Old Face" panose="02020602080505020303" pitchFamily="18" charset="0"/>
            </a:endParaRPr>
          </a:p>
        </p:txBody>
      </p:sp>
    </p:spTree>
    <p:extLst>
      <p:ext uri="{BB962C8B-B14F-4D97-AF65-F5344CB8AC3E}">
        <p14:creationId xmlns:p14="http://schemas.microsoft.com/office/powerpoint/2010/main" val="2183454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332656"/>
            <a:ext cx="7416824" cy="64807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sq-AL" i="1" dirty="0" smtClean="0">
                <a:latin typeface="Baskerville Old Face" panose="02020602080505020303" pitchFamily="18" charset="0"/>
              </a:rPr>
              <a:t>Ju falimnderit !</a:t>
            </a:r>
            <a:endParaRPr lang="sq-AL" i="1" dirty="0">
              <a:latin typeface="Baskerville Old Face" panose="02020602080505020303" pitchFamily="18" charset="0"/>
            </a:endParaRP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800" y="1600200"/>
            <a:ext cx="6792399"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373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259632" y="332656"/>
            <a:ext cx="6840760" cy="936104"/>
          </a:xfrm>
        </p:spPr>
        <p:style>
          <a:lnRef idx="1">
            <a:schemeClr val="accent4"/>
          </a:lnRef>
          <a:fillRef idx="2">
            <a:schemeClr val="accent4"/>
          </a:fillRef>
          <a:effectRef idx="1">
            <a:schemeClr val="accent4"/>
          </a:effectRef>
          <a:fontRef idx="minor">
            <a:schemeClr val="dk1"/>
          </a:fontRef>
        </p:style>
        <p:txBody>
          <a:bodyPr/>
          <a:lstStyle/>
          <a:p>
            <a:r>
              <a:rPr lang="sq-AL" i="1" dirty="0">
                <a:solidFill>
                  <a:schemeClr val="tx1"/>
                </a:solidFill>
                <a:latin typeface="Baskerville Old Face" panose="02020602080505020303" pitchFamily="18" charset="0"/>
              </a:rPr>
              <a:t>O</a:t>
            </a:r>
            <a:r>
              <a:rPr lang="sq-AL" i="1" dirty="0" smtClean="0">
                <a:solidFill>
                  <a:schemeClr val="tx1"/>
                </a:solidFill>
                <a:latin typeface="Baskerville Old Face" panose="02020602080505020303" pitchFamily="18" charset="0"/>
              </a:rPr>
              <a:t>bjektivat</a:t>
            </a:r>
            <a:endParaRPr lang="sq-AL" i="1" dirty="0">
              <a:solidFill>
                <a:schemeClr val="tx1"/>
              </a:solidFill>
              <a:latin typeface="Baskerville Old Face" panose="02020602080505020303" pitchFamily="18" charset="0"/>
            </a:endParaRPr>
          </a:p>
        </p:txBody>
      </p:sp>
      <p:sp>
        <p:nvSpPr>
          <p:cNvPr id="2" name="Segnaposto contenuto 1"/>
          <p:cNvSpPr>
            <a:spLocks noGrp="1"/>
          </p:cNvSpPr>
          <p:nvPr>
            <p:ph idx="1"/>
          </p:nvPr>
        </p:nvSpPr>
        <p:spPr/>
        <p:txBody>
          <a:bodyPr>
            <a:normAutofit fontScale="92500" lnSpcReduction="20000"/>
          </a:bodyPr>
          <a:lstStyle/>
          <a:p>
            <a:r>
              <a:rPr lang="sq-AL" i="1" dirty="0" smtClean="0">
                <a:latin typeface="Baskerville Old Face" panose="02020602080505020303" pitchFamily="18" charset="0"/>
              </a:rPr>
              <a:t>1. Skeda e librit.</a:t>
            </a:r>
          </a:p>
          <a:p>
            <a:r>
              <a:rPr lang="sq-AL" i="1" dirty="0" smtClean="0">
                <a:latin typeface="Baskerville Old Face" panose="02020602080505020303" pitchFamily="18" charset="0"/>
              </a:rPr>
              <a:t>2. Biografia e autorit.</a:t>
            </a:r>
          </a:p>
          <a:p>
            <a:r>
              <a:rPr lang="sq-AL" i="1" dirty="0" smtClean="0">
                <a:latin typeface="Baskerville Old Face" panose="02020602080505020303" pitchFamily="18" charset="0"/>
              </a:rPr>
              <a:t>3. Personazhet.</a:t>
            </a:r>
          </a:p>
          <a:p>
            <a:r>
              <a:rPr lang="sq-AL" i="1" dirty="0" smtClean="0">
                <a:latin typeface="Baskerville Old Face" panose="02020602080505020303" pitchFamily="18" charset="0"/>
              </a:rPr>
              <a:t>4.Informacione mbi vepren.</a:t>
            </a:r>
          </a:p>
          <a:p>
            <a:r>
              <a:rPr lang="sq-AL" i="1" dirty="0" smtClean="0">
                <a:latin typeface="Baskerville Old Face" panose="02020602080505020303" pitchFamily="18" charset="0"/>
              </a:rPr>
              <a:t>5.Përmbajtja e librit.</a:t>
            </a:r>
          </a:p>
          <a:p>
            <a:r>
              <a:rPr lang="sq-AL" i="1" dirty="0" smtClean="0">
                <a:latin typeface="Baskerville Old Face" panose="02020602080505020303" pitchFamily="18" charset="0"/>
              </a:rPr>
              <a:t>6.Përshtypjet për këtë libër.</a:t>
            </a:r>
          </a:p>
          <a:p>
            <a:r>
              <a:rPr lang="sq-AL" i="1" dirty="0" smtClean="0">
                <a:latin typeface="Baskerville Old Face" panose="02020602080505020303" pitchFamily="18" charset="0"/>
              </a:rPr>
              <a:t>7.Kritikë letrare.</a:t>
            </a:r>
          </a:p>
          <a:p>
            <a:r>
              <a:rPr lang="sq-AL" i="1" dirty="0" smtClean="0">
                <a:latin typeface="Baskerville Old Face" panose="02020602080505020303" pitchFamily="18" charset="0"/>
              </a:rPr>
              <a:t>8.Opinione.</a:t>
            </a:r>
          </a:p>
          <a:p>
            <a:r>
              <a:rPr lang="sq-AL" i="1" dirty="0" smtClean="0">
                <a:latin typeface="Baskerville Old Face" panose="02020602080505020303" pitchFamily="18" charset="0"/>
              </a:rPr>
              <a:t>9.Mendimi im mbi veprën.</a:t>
            </a:r>
            <a:endParaRPr lang="sq-AL" i="1" dirty="0">
              <a:latin typeface="Baskerville Old Face" panose="02020602080505020303" pitchFamily="18" charset="0"/>
            </a:endParaRPr>
          </a:p>
        </p:txBody>
      </p:sp>
    </p:spTree>
    <p:extLst>
      <p:ext uri="{BB962C8B-B14F-4D97-AF65-F5344CB8AC3E}">
        <p14:creationId xmlns:p14="http://schemas.microsoft.com/office/powerpoint/2010/main" val="236742012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187624" y="476672"/>
            <a:ext cx="6912768" cy="792088"/>
          </a:xfrm>
        </p:spPr>
        <p:style>
          <a:lnRef idx="1">
            <a:schemeClr val="accent4"/>
          </a:lnRef>
          <a:fillRef idx="2">
            <a:schemeClr val="accent4"/>
          </a:fillRef>
          <a:effectRef idx="1">
            <a:schemeClr val="accent4"/>
          </a:effectRef>
          <a:fontRef idx="minor">
            <a:schemeClr val="dk1"/>
          </a:fontRef>
        </p:style>
        <p:txBody>
          <a:bodyPr/>
          <a:lstStyle/>
          <a:p>
            <a:r>
              <a:rPr lang="sq-AL" i="1" dirty="0" smtClean="0">
                <a:solidFill>
                  <a:schemeClr val="tx1"/>
                </a:solidFill>
                <a:latin typeface="Baskerville Old Face" panose="02020602080505020303" pitchFamily="18" charset="0"/>
              </a:rPr>
              <a:t>Skeda e librit</a:t>
            </a:r>
            <a:endParaRPr lang="sq-AL" i="1" dirty="0">
              <a:solidFill>
                <a:schemeClr val="tx1"/>
              </a:solidFill>
              <a:latin typeface="Baskerville Old Face" panose="02020602080505020303" pitchFamily="18" charset="0"/>
            </a:endParaRPr>
          </a:p>
        </p:txBody>
      </p:sp>
      <p:sp>
        <p:nvSpPr>
          <p:cNvPr id="2" name="Segnaposto contenuto 1"/>
          <p:cNvSpPr>
            <a:spLocks noGrp="1"/>
          </p:cNvSpPr>
          <p:nvPr>
            <p:ph idx="1"/>
          </p:nvPr>
        </p:nvSpPr>
        <p:spPr>
          <a:xfrm>
            <a:off x="611560" y="1628800"/>
            <a:ext cx="8229600" cy="4525963"/>
          </a:xfrm>
        </p:spPr>
        <p:txBody>
          <a:bodyPr>
            <a:normAutofit lnSpcReduction="10000"/>
          </a:bodyPr>
          <a:lstStyle/>
          <a:p>
            <a:r>
              <a:rPr lang="sq-AL" i="1" dirty="0" smtClean="0">
                <a:latin typeface="Baskerville Old Face" panose="02020602080505020303" pitchFamily="18" charset="0"/>
              </a:rPr>
              <a:t>Titulli : Ana Karenina</a:t>
            </a:r>
          </a:p>
          <a:p>
            <a:r>
              <a:rPr lang="sq-AL" i="1" dirty="0" smtClean="0">
                <a:latin typeface="Baskerville Old Face" panose="02020602080505020303" pitchFamily="18" charset="0"/>
              </a:rPr>
              <a:t>Gjinia : Roman</a:t>
            </a:r>
          </a:p>
          <a:p>
            <a:r>
              <a:rPr lang="sq-AL" i="1" dirty="0" smtClean="0">
                <a:latin typeface="Baskerville Old Face" panose="02020602080505020303" pitchFamily="18" charset="0"/>
              </a:rPr>
              <a:t>Autori : Lev Tolstoi</a:t>
            </a:r>
          </a:p>
          <a:p>
            <a:r>
              <a:rPr lang="sq-AL" i="1" dirty="0" smtClean="0">
                <a:latin typeface="Baskerville Old Face" panose="02020602080505020303" pitchFamily="18" charset="0"/>
              </a:rPr>
              <a:t>Shqipëroi : Jorgji Doksani</a:t>
            </a:r>
          </a:p>
          <a:p>
            <a:r>
              <a:rPr lang="sq-AL" i="1" dirty="0" smtClean="0">
                <a:latin typeface="Baskerville Old Face" panose="02020602080505020303" pitchFamily="18" charset="0"/>
              </a:rPr>
              <a:t>Redaktoi : Jani Malo</a:t>
            </a:r>
          </a:p>
          <a:p>
            <a:r>
              <a:rPr lang="sq-AL" i="1" dirty="0" smtClean="0">
                <a:latin typeface="Baskerville Old Face" panose="02020602080505020303" pitchFamily="18" charset="0"/>
              </a:rPr>
              <a:t>Shtëpia botuese : Neraida</a:t>
            </a:r>
          </a:p>
          <a:p>
            <a:r>
              <a:rPr lang="sq-AL" i="1" dirty="0" smtClean="0">
                <a:latin typeface="Baskerville Old Face" panose="02020602080505020303" pitchFamily="18" charset="0"/>
              </a:rPr>
              <a:t>Botimi i parë : 1995 , 2000 nga Neraida</a:t>
            </a:r>
          </a:p>
          <a:p>
            <a:r>
              <a:rPr lang="sq-AL" i="1" dirty="0" smtClean="0">
                <a:latin typeface="Baskerville Old Face" panose="02020602080505020303" pitchFamily="18" charset="0"/>
              </a:rPr>
              <a:t>Faqe : 631</a:t>
            </a:r>
          </a:p>
        </p:txBody>
      </p:sp>
    </p:spTree>
    <p:extLst>
      <p:ext uri="{BB962C8B-B14F-4D97-AF65-F5344CB8AC3E}">
        <p14:creationId xmlns:p14="http://schemas.microsoft.com/office/powerpoint/2010/main" val="19944175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11560" y="692696"/>
            <a:ext cx="7756263" cy="842620"/>
          </a:xfrm>
        </p:spPr>
        <p:style>
          <a:lnRef idx="1">
            <a:schemeClr val="accent4"/>
          </a:lnRef>
          <a:fillRef idx="2">
            <a:schemeClr val="accent4"/>
          </a:fillRef>
          <a:effectRef idx="1">
            <a:schemeClr val="accent4"/>
          </a:effectRef>
          <a:fontRef idx="minor">
            <a:schemeClr val="dk1"/>
          </a:fontRef>
        </p:style>
        <p:txBody>
          <a:bodyPr/>
          <a:lstStyle/>
          <a:p>
            <a:r>
              <a:rPr lang="sq-AL" i="1" dirty="0" smtClean="0">
                <a:solidFill>
                  <a:schemeClr val="tx1"/>
                </a:solidFill>
                <a:latin typeface="Baskerville Old Face" panose="02020602080505020303" pitchFamily="18" charset="0"/>
              </a:rPr>
              <a:t>Biografia e autorit</a:t>
            </a:r>
            <a:endParaRPr lang="sq-AL" i="1" dirty="0">
              <a:solidFill>
                <a:schemeClr val="tx1"/>
              </a:solidFill>
              <a:latin typeface="Baskerville Old Face" panose="02020602080505020303"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916832"/>
            <a:ext cx="2067325" cy="2553147"/>
          </a:xfrm>
          <a:prstGeom prst="rect">
            <a:avLst/>
          </a:prstGeom>
          <a:ln>
            <a:noFill/>
          </a:ln>
          <a:effectLst>
            <a:outerShdw blurRad="292100" dist="139700" dir="2700000" algn="tl" rotWithShape="0">
              <a:srgbClr val="333333">
                <a:alpha val="65000"/>
              </a:srgbClr>
            </a:outerShdw>
          </a:effectLst>
        </p:spPr>
      </p:pic>
      <p:sp>
        <p:nvSpPr>
          <p:cNvPr id="6" name="Rettangolo 5"/>
          <p:cNvSpPr/>
          <p:nvPr/>
        </p:nvSpPr>
        <p:spPr>
          <a:xfrm>
            <a:off x="3131840" y="1916831"/>
            <a:ext cx="5400600" cy="4278094"/>
          </a:xfrm>
          <a:prstGeom prst="rect">
            <a:avLst/>
          </a:prstGeom>
        </p:spPr>
        <p:txBody>
          <a:bodyPr wrap="square">
            <a:spAutoFit/>
          </a:bodyPr>
          <a:lstStyle/>
          <a:p>
            <a:r>
              <a:rPr lang="sq-AL" sz="1600" i="1" dirty="0" smtClean="0">
                <a:latin typeface="Baskerville Old Face" panose="02020602080505020303" pitchFamily="18" charset="0"/>
              </a:rPr>
              <a:t>Lev Nikolayevich Tolstoy, (9 shtator/28 gusht, 1828- 20 nëntor, 1910), ishte shkrimtar rus, novelist, eseist, dramaturg dhe filozof. Rrjedh nga familja aristokrate e Tolstojve. Njihet për dy veprat kryesore Lufta dhe paqja dhe Ana Karenina.</a:t>
            </a:r>
          </a:p>
          <a:p>
            <a:r>
              <a:rPr lang="sq-AL" sz="1600" i="1" dirty="0" smtClean="0">
                <a:latin typeface="Baskerville Old Face" panose="02020602080505020303" pitchFamily="18" charset="0"/>
              </a:rPr>
              <a:t>Leon Nikollajeviç Tolstoj, autori dhe mendimtari gjenial rus, i dha kontribut të madh letërsisë dhe historisë ruse. Mirëpo, pikëpamjet e tij filozofike, shqyrtimet në të cilat ai ka prezantuar idetë mbi Zotin, shpirtin, dijen, dashurinë dhe shumë pikëpamje të tjera të tij, mbetën të pakuptueshme për kohën kur jetoi. Për këtë arsye, qe mallkuar dhe anatemuar prej kishës, kurse miqtë dhe të afërmit e braktisën. Në vitin 1910, në vitin e 81 të jetës, Leon Tolstoj e lëshoi shtëpinë dhe vdiq në rrugë, në stacionin Astapovo. Përse fundi i jetës së këtij autori të madh qe kaq i dëshpërueshëm dhe i dhembshem dhe ku qe nisur Tolstoji, kur e braktisi shtëpinë. Disa letra të tij i ndriçojnë këto gjera. Kështu ai shkruan për kishën: “Bota bëri çka dëshiroi, i lejoi kishës ta shpjegojë rëndësinë dhe synimin e jetës. </a:t>
            </a:r>
            <a:endParaRPr lang="sq-AL" sz="1600" i="1" dirty="0">
              <a:latin typeface="Baskerville Old Face" panose="02020602080505020303" pitchFamily="18" charset="0"/>
            </a:endParaRPr>
          </a:p>
        </p:txBody>
      </p:sp>
    </p:spTree>
    <p:extLst>
      <p:ext uri="{BB962C8B-B14F-4D97-AF65-F5344CB8AC3E}">
        <p14:creationId xmlns:p14="http://schemas.microsoft.com/office/powerpoint/2010/main" val="253697881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88491" y="570156"/>
            <a:ext cx="7627926" cy="770612"/>
          </a:xfrm>
        </p:spPr>
        <p:style>
          <a:lnRef idx="1">
            <a:schemeClr val="accent4"/>
          </a:lnRef>
          <a:fillRef idx="2">
            <a:schemeClr val="accent4"/>
          </a:fillRef>
          <a:effectRef idx="1">
            <a:schemeClr val="accent4"/>
          </a:effectRef>
          <a:fontRef idx="minor">
            <a:schemeClr val="dk1"/>
          </a:fontRef>
        </p:style>
        <p:txBody>
          <a:bodyPr/>
          <a:lstStyle/>
          <a:p>
            <a:r>
              <a:rPr lang="sq-AL" i="1" dirty="0" smtClean="0">
                <a:latin typeface="Baskerville Old Face" panose="02020602080505020303" pitchFamily="18" charset="0"/>
              </a:rPr>
              <a:t>Personazhet</a:t>
            </a:r>
            <a:endParaRPr lang="sq-AL" i="1" dirty="0">
              <a:latin typeface="Baskerville Old Face" panose="02020602080505020303" pitchFamily="18" charset="0"/>
            </a:endParaRPr>
          </a:p>
        </p:txBody>
      </p:sp>
      <p:sp>
        <p:nvSpPr>
          <p:cNvPr id="4" name="Segnaposto contenuto 3"/>
          <p:cNvSpPr>
            <a:spLocks noGrp="1"/>
          </p:cNvSpPr>
          <p:nvPr>
            <p:ph idx="1"/>
          </p:nvPr>
        </p:nvSpPr>
        <p:spPr>
          <a:xfrm>
            <a:off x="683568" y="1772816"/>
            <a:ext cx="7776864" cy="4536504"/>
          </a:xfrm>
        </p:spPr>
        <p:txBody>
          <a:bodyPr>
            <a:noAutofit/>
          </a:bodyPr>
          <a:lstStyle/>
          <a:p>
            <a:r>
              <a:rPr lang="sq-AL" sz="2000" i="1" dirty="0">
                <a:latin typeface="Baskerville Old Face" panose="02020602080505020303" pitchFamily="18" charset="0"/>
              </a:rPr>
              <a:t>Ana Arkadjevna Karenina – Personazhi kryesor, motra e Stivës dhe e dashura e </a:t>
            </a:r>
            <a:r>
              <a:rPr lang="sq-AL" sz="2000" i="1" dirty="0" smtClean="0">
                <a:latin typeface="Baskerville Old Face" panose="02020602080505020303" pitchFamily="18" charset="0"/>
              </a:rPr>
              <a:t>Vronskit.</a:t>
            </a:r>
            <a:endParaRPr lang="sq-AL" sz="2000" i="1" dirty="0">
              <a:latin typeface="Baskerville Old Face" panose="02020602080505020303" pitchFamily="18" charset="0"/>
            </a:endParaRPr>
          </a:p>
          <a:p>
            <a:r>
              <a:rPr lang="sq-AL" sz="2000" i="1" dirty="0">
                <a:latin typeface="Baskerville Old Face" panose="02020602080505020303" pitchFamily="18" charset="0"/>
              </a:rPr>
              <a:t>Kont Aleksei Kirilloviç Vronski – I dashuri i </a:t>
            </a:r>
            <a:r>
              <a:rPr lang="sq-AL" sz="2000" i="1" dirty="0" smtClean="0">
                <a:latin typeface="Baskerville Old Face" panose="02020602080505020303" pitchFamily="18" charset="0"/>
              </a:rPr>
              <a:t>Anës.</a:t>
            </a:r>
            <a:endParaRPr lang="sq-AL" sz="2000" i="1" dirty="0">
              <a:latin typeface="Baskerville Old Face" panose="02020602080505020303" pitchFamily="18" charset="0"/>
            </a:endParaRPr>
          </a:p>
          <a:p>
            <a:r>
              <a:rPr lang="sq-AL" sz="2000" i="1" dirty="0">
                <a:latin typeface="Baskerville Old Face" panose="02020602080505020303" pitchFamily="18" charset="0"/>
              </a:rPr>
              <a:t>Princ Stepan Arkadjevitç Obllonski ("Stiva") – </a:t>
            </a:r>
            <a:r>
              <a:rPr lang="sq-AL" sz="2000" i="1" dirty="0" smtClean="0">
                <a:latin typeface="Baskerville Old Face" panose="02020602080505020303" pitchFamily="18" charset="0"/>
              </a:rPr>
              <a:t>Vëllai </a:t>
            </a:r>
            <a:r>
              <a:rPr lang="sq-AL" sz="2000" i="1" dirty="0">
                <a:latin typeface="Baskerville Old Face" panose="02020602080505020303" pitchFamily="18" charset="0"/>
              </a:rPr>
              <a:t>i </a:t>
            </a:r>
            <a:r>
              <a:rPr lang="sq-AL" sz="2000" i="1" dirty="0" smtClean="0">
                <a:latin typeface="Baskerville Old Face" panose="02020602080505020303" pitchFamily="18" charset="0"/>
              </a:rPr>
              <a:t>Anës.</a:t>
            </a:r>
            <a:endParaRPr lang="sq-AL" sz="2000" i="1" dirty="0">
              <a:latin typeface="Baskerville Old Face" panose="02020602080505020303" pitchFamily="18" charset="0"/>
            </a:endParaRPr>
          </a:p>
          <a:p>
            <a:r>
              <a:rPr lang="sq-AL" sz="2000" i="1" dirty="0">
                <a:latin typeface="Baskerville Old Face" panose="02020602080505020303" pitchFamily="18" charset="0"/>
              </a:rPr>
              <a:t>Darja Aleksandrovna Obllonskaja ("Dolli") – Gruaja e </a:t>
            </a:r>
            <a:r>
              <a:rPr lang="sq-AL" sz="2000" i="1" dirty="0" smtClean="0">
                <a:latin typeface="Baskerville Old Face" panose="02020602080505020303" pitchFamily="18" charset="0"/>
              </a:rPr>
              <a:t>Stepanit.</a:t>
            </a:r>
            <a:endParaRPr lang="sq-AL" sz="2000" i="1" dirty="0">
              <a:latin typeface="Baskerville Old Face" panose="02020602080505020303" pitchFamily="18" charset="0"/>
            </a:endParaRPr>
          </a:p>
          <a:p>
            <a:r>
              <a:rPr lang="sq-AL" sz="2000" i="1" dirty="0">
                <a:latin typeface="Baskerville Old Face" panose="02020602080505020303" pitchFamily="18" charset="0"/>
              </a:rPr>
              <a:t>Aleksei Aleksandroviç Karenin – Burri i </a:t>
            </a:r>
            <a:r>
              <a:rPr lang="sq-AL" sz="2000" i="1" dirty="0" smtClean="0">
                <a:latin typeface="Baskerville Old Face" panose="02020602080505020303" pitchFamily="18" charset="0"/>
              </a:rPr>
              <a:t>Anës.</a:t>
            </a:r>
            <a:endParaRPr lang="sq-AL" sz="2000" i="1" dirty="0">
              <a:latin typeface="Baskerville Old Face" panose="02020602080505020303" pitchFamily="18" charset="0"/>
            </a:endParaRPr>
          </a:p>
          <a:p>
            <a:r>
              <a:rPr lang="sq-AL" sz="2000" i="1" dirty="0">
                <a:latin typeface="Baskerville Old Face" panose="02020602080505020303" pitchFamily="18" charset="0"/>
              </a:rPr>
              <a:t>Konstantin Dmitrieviç Levin ("Kostja") – Burri i Kitit </a:t>
            </a:r>
            <a:r>
              <a:rPr lang="sq-AL" sz="2000" i="1" dirty="0" smtClean="0">
                <a:latin typeface="Baskerville Old Face" panose="02020602080505020303" pitchFamily="18" charset="0"/>
              </a:rPr>
              <a:t>Nikolai </a:t>
            </a:r>
            <a:r>
              <a:rPr lang="sq-AL" sz="2000" i="1" dirty="0">
                <a:latin typeface="Baskerville Old Face" panose="02020602080505020303" pitchFamily="18" charset="0"/>
              </a:rPr>
              <a:t>Levin – Vëllau i </a:t>
            </a:r>
            <a:r>
              <a:rPr lang="sq-AL" sz="2000" i="1" dirty="0" smtClean="0">
                <a:latin typeface="Baskerville Old Face" panose="02020602080505020303" pitchFamily="18" charset="0"/>
              </a:rPr>
              <a:t>Levinit.</a:t>
            </a:r>
            <a:endParaRPr lang="sq-AL" sz="2000" i="1" dirty="0">
              <a:latin typeface="Baskerville Old Face" panose="02020602080505020303" pitchFamily="18" charset="0"/>
            </a:endParaRPr>
          </a:p>
          <a:p>
            <a:r>
              <a:rPr lang="sq-AL" sz="2000" i="1" dirty="0">
                <a:latin typeface="Baskerville Old Face" panose="02020602080505020303" pitchFamily="18" charset="0"/>
              </a:rPr>
              <a:t>Ekaterina Aleksandrovna Shkerbackaja ("Kitty") – Motra e vogël e Dollit, gruaja e </a:t>
            </a:r>
            <a:r>
              <a:rPr lang="sq-AL" sz="2000" i="1" dirty="0" smtClean="0">
                <a:latin typeface="Baskerville Old Face" panose="02020602080505020303" pitchFamily="18" charset="0"/>
              </a:rPr>
              <a:t>Levinit.</a:t>
            </a:r>
          </a:p>
          <a:p>
            <a:r>
              <a:rPr lang="sq-AL" sz="2000" i="1" dirty="0" smtClean="0">
                <a:latin typeface="Baskerville Old Face" panose="02020602080505020303" pitchFamily="18" charset="0"/>
              </a:rPr>
              <a:t>Sergei Karenin : Djali i Anës.</a:t>
            </a:r>
            <a:r>
              <a:rPr lang="sq-AL" sz="2000" i="1" dirty="0">
                <a:latin typeface="Baskerville Old Face" panose="02020602080505020303" pitchFamily="18" charset="0"/>
              </a:rPr>
              <a:t> </a:t>
            </a:r>
          </a:p>
          <a:p>
            <a:r>
              <a:rPr lang="sq-AL" sz="2000" i="1" dirty="0" smtClean="0">
                <a:latin typeface="Baskerville Old Face" panose="02020602080505020303" pitchFamily="18" charset="0"/>
              </a:rPr>
              <a:t>Ani Karenina : Vajza e Anës dhe Aleksei Vronskit.</a:t>
            </a:r>
          </a:p>
        </p:txBody>
      </p:sp>
    </p:spTree>
    <p:extLst>
      <p:ext uri="{BB962C8B-B14F-4D97-AF65-F5344CB8AC3E}">
        <p14:creationId xmlns:p14="http://schemas.microsoft.com/office/powerpoint/2010/main" val="32494074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115616" y="332656"/>
            <a:ext cx="6912768" cy="796950"/>
          </a:xfrm>
        </p:spPr>
        <p:style>
          <a:lnRef idx="1">
            <a:schemeClr val="accent4"/>
          </a:lnRef>
          <a:fillRef idx="2">
            <a:schemeClr val="accent4"/>
          </a:fillRef>
          <a:effectRef idx="1">
            <a:schemeClr val="accent4"/>
          </a:effectRef>
          <a:fontRef idx="minor">
            <a:schemeClr val="dk1"/>
          </a:fontRef>
        </p:style>
        <p:txBody>
          <a:bodyPr/>
          <a:lstStyle/>
          <a:p>
            <a:r>
              <a:rPr lang="sq-AL" i="1" dirty="0" smtClean="0">
                <a:latin typeface="Baskerville Old Face" panose="02020602080505020303" pitchFamily="18" charset="0"/>
                <a:ea typeface="Batang" panose="02030600000101010101" pitchFamily="18" charset="-127"/>
              </a:rPr>
              <a:t>Permbajtja</a:t>
            </a:r>
            <a:endParaRPr lang="sq-AL" i="1" dirty="0">
              <a:latin typeface="Baskerville Old Face" panose="02020602080505020303" pitchFamily="18" charset="0"/>
              <a:ea typeface="Batang" panose="02030600000101010101" pitchFamily="18" charset="-127"/>
            </a:endParaRPr>
          </a:p>
        </p:txBody>
      </p:sp>
      <p:sp>
        <p:nvSpPr>
          <p:cNvPr id="5" name="CasellaDiTesto 4"/>
          <p:cNvSpPr txBox="1"/>
          <p:nvPr/>
        </p:nvSpPr>
        <p:spPr>
          <a:xfrm>
            <a:off x="3779912" y="2036562"/>
            <a:ext cx="5040560" cy="4031873"/>
          </a:xfrm>
          <a:prstGeom prst="rect">
            <a:avLst/>
          </a:prstGeom>
          <a:noFill/>
        </p:spPr>
        <p:txBody>
          <a:bodyPr wrap="square" rtlCol="0">
            <a:spAutoFit/>
          </a:bodyPr>
          <a:lstStyle/>
          <a:p>
            <a:r>
              <a:rPr lang="sq-AL" sz="1600" i="1" dirty="0">
                <a:latin typeface="Baskerville Old Face" panose="02020602080505020303" pitchFamily="18" charset="0"/>
              </a:rPr>
              <a:t>Vepra e cila ka 631 faqe ndahet ne </a:t>
            </a:r>
            <a:r>
              <a:rPr lang="sq-AL" sz="1600" i="1" dirty="0" smtClean="0">
                <a:latin typeface="Baskerville Old Face" panose="02020602080505020303" pitchFamily="18" charset="0"/>
              </a:rPr>
              <a:t>tetë pjesë </a:t>
            </a:r>
            <a:r>
              <a:rPr lang="sq-AL" sz="1600" i="1" dirty="0">
                <a:latin typeface="Baskerville Old Face" panose="02020602080505020303" pitchFamily="18" charset="0"/>
              </a:rPr>
              <a:t>ku do </a:t>
            </a:r>
            <a:r>
              <a:rPr lang="sq-AL" sz="1600" i="1" dirty="0" smtClean="0">
                <a:latin typeface="Baskerville Old Face" panose="02020602080505020303" pitchFamily="18" charset="0"/>
              </a:rPr>
              <a:t>të analizojmë </a:t>
            </a:r>
            <a:r>
              <a:rPr lang="sq-AL" sz="1600" i="1" dirty="0">
                <a:latin typeface="Baskerville Old Face" panose="02020602080505020303" pitchFamily="18" charset="0"/>
              </a:rPr>
              <a:t>secilen prej tyre.</a:t>
            </a:r>
          </a:p>
          <a:p>
            <a:r>
              <a:rPr lang="sq-AL" sz="1600" i="1" dirty="0">
                <a:solidFill>
                  <a:srgbClr val="7030A0"/>
                </a:solidFill>
                <a:latin typeface="Baskerville Old Face" panose="02020602080505020303" pitchFamily="18" charset="0"/>
              </a:rPr>
              <a:t>Pjesa e </a:t>
            </a:r>
            <a:r>
              <a:rPr lang="sq-AL" sz="1600" i="1" dirty="0" smtClean="0">
                <a:solidFill>
                  <a:srgbClr val="7030A0"/>
                </a:solidFill>
                <a:latin typeface="Baskerville Old Face" panose="02020602080505020303" pitchFamily="18" charset="0"/>
              </a:rPr>
              <a:t>parë </a:t>
            </a:r>
            <a:r>
              <a:rPr lang="sq-AL" sz="1600" i="1" dirty="0">
                <a:latin typeface="Baskerville Old Face" panose="02020602080505020303" pitchFamily="18" charset="0"/>
              </a:rPr>
              <a:t>: Stiva </a:t>
            </a:r>
            <a:r>
              <a:rPr lang="sq-AL" sz="1600" i="1" dirty="0" smtClean="0">
                <a:latin typeface="Baskerville Old Face" panose="02020602080505020303" pitchFamily="18" charset="0"/>
              </a:rPr>
              <a:t>është </a:t>
            </a:r>
            <a:r>
              <a:rPr lang="sq-AL" sz="1600" i="1" dirty="0">
                <a:latin typeface="Baskerville Old Face" panose="02020602080505020303" pitchFamily="18" charset="0"/>
              </a:rPr>
              <a:t>i </a:t>
            </a:r>
            <a:r>
              <a:rPr lang="sq-AL" sz="1600" i="1" dirty="0" smtClean="0">
                <a:latin typeface="Baskerville Old Face" panose="02020602080505020303" pitchFamily="18" charset="0"/>
              </a:rPr>
              <a:t>dëshperuar </a:t>
            </a:r>
            <a:r>
              <a:rPr lang="sq-AL" sz="1600" i="1" dirty="0">
                <a:latin typeface="Baskerville Old Face" panose="02020602080505020303" pitchFamily="18" charset="0"/>
              </a:rPr>
              <a:t>sepse gruaja e tij Dolli ka kuptuar </a:t>
            </a:r>
            <a:r>
              <a:rPr lang="sq-AL" sz="1600" i="1" dirty="0" smtClean="0">
                <a:latin typeface="Baskerville Old Face" panose="02020602080505020303" pitchFamily="18" charset="0"/>
              </a:rPr>
              <a:t>tradhëtinë </a:t>
            </a:r>
            <a:r>
              <a:rPr lang="sq-AL" sz="1600" i="1" dirty="0">
                <a:latin typeface="Baskerville Old Face" panose="02020602080505020303" pitchFamily="18" charset="0"/>
              </a:rPr>
              <a:t>e tij me guvernanten </a:t>
            </a:r>
            <a:r>
              <a:rPr lang="sq-AL" sz="1600" i="1" dirty="0" smtClean="0">
                <a:latin typeface="Baskerville Old Face" panose="02020602080505020303" pitchFamily="18" charset="0"/>
              </a:rPr>
              <a:t>franceze,në këtë pikë </a:t>
            </a:r>
            <a:r>
              <a:rPr lang="sq-AL" sz="1600" i="1" dirty="0">
                <a:latin typeface="Baskerville Old Face" panose="02020602080505020303" pitchFamily="18" charset="0"/>
              </a:rPr>
              <a:t>ai </a:t>
            </a:r>
            <a:r>
              <a:rPr lang="sq-AL" sz="1600" i="1" dirty="0" smtClean="0">
                <a:latin typeface="Baskerville Old Face" panose="02020602080505020303" pitchFamily="18" charset="0"/>
              </a:rPr>
              <a:t>thërret </a:t>
            </a:r>
            <a:r>
              <a:rPr lang="sq-AL" sz="1600" i="1" dirty="0">
                <a:latin typeface="Baskerville Old Face" panose="02020602080505020303" pitchFamily="18" charset="0"/>
              </a:rPr>
              <a:t>motren e tij </a:t>
            </a:r>
            <a:r>
              <a:rPr lang="sq-AL" sz="1600" i="1" dirty="0" smtClean="0">
                <a:latin typeface="Baskerville Old Face" panose="02020602080505020303" pitchFamily="18" charset="0"/>
              </a:rPr>
              <a:t>Anën të </a:t>
            </a:r>
            <a:r>
              <a:rPr lang="sq-AL" sz="1600" i="1" dirty="0">
                <a:latin typeface="Baskerville Old Face" panose="02020602080505020303" pitchFamily="18" charset="0"/>
              </a:rPr>
              <a:t>niset.Nderkoh Levini shoku i </a:t>
            </a:r>
            <a:r>
              <a:rPr lang="sq-AL" sz="1600" i="1" dirty="0" smtClean="0">
                <a:latin typeface="Baskerville Old Face" panose="02020602080505020303" pitchFamily="18" charset="0"/>
              </a:rPr>
              <a:t>fëmijërisë </a:t>
            </a:r>
            <a:r>
              <a:rPr lang="sq-AL" sz="1600" i="1" dirty="0">
                <a:latin typeface="Baskerville Old Face" panose="02020602080505020303" pitchFamily="18" charset="0"/>
              </a:rPr>
              <a:t>se </a:t>
            </a:r>
            <a:r>
              <a:rPr lang="sq-AL" sz="1600" i="1" dirty="0" smtClean="0">
                <a:latin typeface="Baskerville Old Face" panose="02020602080505020303" pitchFamily="18" charset="0"/>
              </a:rPr>
              <a:t>Stivës </a:t>
            </a:r>
            <a:r>
              <a:rPr lang="sq-AL" sz="1600" i="1" dirty="0">
                <a:latin typeface="Baskerville Old Face" panose="02020602080505020303" pitchFamily="18" charset="0"/>
              </a:rPr>
              <a:t>vjen ti kerkoj doren Kitit por ajo nuk pranon se esht e dashuruar me Vronskin.Stiva dhe Vronksi dalin </a:t>
            </a:r>
            <a:r>
              <a:rPr lang="sq-AL" sz="1600" i="1" dirty="0" smtClean="0">
                <a:latin typeface="Baskerville Old Face" panose="02020602080505020303" pitchFamily="18" charset="0"/>
              </a:rPr>
              <a:t>të </a:t>
            </a:r>
            <a:r>
              <a:rPr lang="sq-AL" sz="1600" i="1" dirty="0">
                <a:latin typeface="Baskerville Old Face" panose="02020602080505020303" pitchFamily="18" charset="0"/>
              </a:rPr>
              <a:t>presin njerzit e tyre </a:t>
            </a:r>
            <a:r>
              <a:rPr lang="sq-AL" sz="1600" i="1" dirty="0" smtClean="0">
                <a:latin typeface="Baskerville Old Face" panose="02020602080505020303" pitchFamily="18" charset="0"/>
              </a:rPr>
              <a:t>të </a:t>
            </a:r>
            <a:r>
              <a:rPr lang="sq-AL" sz="1600" i="1" dirty="0">
                <a:latin typeface="Baskerville Old Face" panose="02020602080505020303" pitchFamily="18" charset="0"/>
              </a:rPr>
              <a:t>stacioni i trenit aty ai sheh </a:t>
            </a:r>
            <a:r>
              <a:rPr lang="sq-AL" sz="1600" i="1" dirty="0" smtClean="0">
                <a:latin typeface="Baskerville Old Face" panose="02020602080505020303" pitchFamily="18" charset="0"/>
              </a:rPr>
              <a:t>për herë të parë Anën </a:t>
            </a:r>
            <a:r>
              <a:rPr lang="sq-AL" sz="1600" i="1" dirty="0">
                <a:latin typeface="Baskerville Old Face" panose="02020602080505020303" pitchFamily="18" charset="0"/>
              </a:rPr>
              <a:t>dhe dashurohet me </a:t>
            </a:r>
            <a:r>
              <a:rPr lang="sq-AL" sz="1600" i="1" dirty="0" smtClean="0">
                <a:latin typeface="Baskerville Old Face" panose="02020602080505020303" pitchFamily="18" charset="0"/>
              </a:rPr>
              <a:t>të. </a:t>
            </a:r>
            <a:r>
              <a:rPr lang="sq-AL" sz="1600" i="1" dirty="0">
                <a:latin typeface="Baskerville Old Face" panose="02020602080505020303" pitchFamily="18" charset="0"/>
              </a:rPr>
              <a:t>Ata takohen prapë në ballon që mbahet në shtëpinë e Sherbackëve. Ana për fat arrin t'i bashkojë Dollin dhe Stivën dhe bëhet shoqe me Kitin. Në ballo Vronski vallëzon me Anën dhe Kiti bëhet xheloze.Ana e shqetesuar se do </a:t>
            </a:r>
            <a:r>
              <a:rPr lang="sq-AL" sz="1600" i="1" dirty="0" smtClean="0">
                <a:latin typeface="Baskerville Old Face" panose="02020602080505020303" pitchFamily="18" charset="0"/>
              </a:rPr>
              <a:t>të </a:t>
            </a:r>
            <a:r>
              <a:rPr lang="sq-AL" sz="1600" i="1" dirty="0">
                <a:latin typeface="Baskerville Old Face" panose="02020602080505020303" pitchFamily="18" charset="0"/>
              </a:rPr>
              <a:t>prishte marrdhenien me Kitin niset </a:t>
            </a:r>
            <a:r>
              <a:rPr lang="sq-AL" sz="1600" i="1" dirty="0" smtClean="0">
                <a:latin typeface="Baskerville Old Face" panose="02020602080505020303" pitchFamily="18" charset="0"/>
              </a:rPr>
              <a:t>për Shën </a:t>
            </a:r>
            <a:r>
              <a:rPr lang="sq-AL" sz="1600" i="1" dirty="0">
                <a:latin typeface="Baskerville Old Face" panose="02020602080505020303" pitchFamily="18" charset="0"/>
              </a:rPr>
              <a:t>Petersburg por </a:t>
            </a:r>
            <a:r>
              <a:rPr lang="sq-AL" sz="1600" i="1" dirty="0" smtClean="0">
                <a:latin typeface="Baskerville Old Face" panose="02020602080505020303" pitchFamily="18" charset="0"/>
              </a:rPr>
              <a:t>në të </a:t>
            </a:r>
            <a:r>
              <a:rPr lang="sq-AL" sz="1600" i="1" dirty="0">
                <a:latin typeface="Baskerville Old Face" panose="02020602080505020303" pitchFamily="18" charset="0"/>
              </a:rPr>
              <a:t>njejtin tren </a:t>
            </a:r>
            <a:r>
              <a:rPr lang="sq-AL" sz="1600" i="1" dirty="0" smtClean="0">
                <a:latin typeface="Baskerville Old Face" panose="02020602080505020303" pitchFamily="18" charset="0"/>
              </a:rPr>
              <a:t>është </a:t>
            </a:r>
            <a:r>
              <a:rPr lang="sq-AL" sz="1600" i="1" dirty="0">
                <a:latin typeface="Baskerville Old Face" panose="02020602080505020303" pitchFamily="18" charset="0"/>
              </a:rPr>
              <a:t>dhe Aleksei Vronski.Levini i </a:t>
            </a:r>
            <a:r>
              <a:rPr lang="sq-AL" sz="1600" i="1" dirty="0" smtClean="0">
                <a:latin typeface="Baskerville Old Face" panose="02020602080505020303" pitchFamily="18" charset="0"/>
              </a:rPr>
              <a:t>dëshpëruar </a:t>
            </a:r>
            <a:r>
              <a:rPr lang="sq-AL" sz="1600" i="1" dirty="0">
                <a:latin typeface="Baskerville Old Face" panose="02020602080505020303" pitchFamily="18" charset="0"/>
              </a:rPr>
              <a:t>kthehet </a:t>
            </a:r>
            <a:r>
              <a:rPr lang="sq-AL" sz="1600" i="1" dirty="0" smtClean="0">
                <a:latin typeface="Baskerville Old Face" panose="02020602080505020303" pitchFamily="18" charset="0"/>
              </a:rPr>
              <a:t>në fermën </a:t>
            </a:r>
            <a:r>
              <a:rPr lang="sq-AL" sz="1600" i="1" dirty="0">
                <a:latin typeface="Baskerville Old Face" panose="02020602080505020303" pitchFamily="18" charset="0"/>
              </a:rPr>
              <a:t>e tij.</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1904323"/>
            <a:ext cx="3240359" cy="3905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227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332656"/>
            <a:ext cx="8435280" cy="5937523"/>
          </a:xfrm>
        </p:spPr>
        <p:txBody>
          <a:bodyPr>
            <a:noAutofit/>
          </a:bodyPr>
          <a:lstStyle/>
          <a:p>
            <a:r>
              <a:rPr lang="sq-AL" sz="1800" i="1" dirty="0" smtClean="0">
                <a:solidFill>
                  <a:srgbClr val="7030A0"/>
                </a:solidFill>
                <a:latin typeface="Baskerville Old Face" panose="02020602080505020303" pitchFamily="18" charset="0"/>
              </a:rPr>
              <a:t> Pjesa e dytë : </a:t>
            </a:r>
            <a:r>
              <a:rPr lang="sq-AL" sz="1800" i="1" dirty="0" smtClean="0">
                <a:latin typeface="Baskerville Old Face" panose="02020602080505020303" pitchFamily="18" charset="0"/>
              </a:rPr>
              <a:t>Kiti sëmuret nga xhelozia për Vroskin dhe aty i rrëfehet Dollit për pendimin që kishte që nuk zgjodhi Levinin.Ana kthehet tek burri i saj por fillon të frekuentoj rrethe të tjera shoqërore me pak morale dhe fetare.Vronski filloj ta ndjek anën ajo mundohet ta heq nga vetja por dashuria për të e mposht.Karenin degjon per gruan e tij e cila kishte filluar të binte shum në sy të shoqërisë.Karenin i thotë Anës për biseden e gjatë me Vronskin dhe se duhet të largohet prej tij sepse nuk është e hijshme. Vronski ndërkohë ka një garë kuajsh, ku merr pjesë me kalin e tij Fru-Fru. Gjatë garës kali i lodhur i vdes aksidentalisht dhe Vronski shpëton me pak lëndime. Aty vërehet frika e shprehur e Anës gjatë rrëzimit të Vronskit, duke bërë që të vërehet fare mirë nga shoqëria.Por tashmë ishte shumë vonë ata ishin dashuruar dhe mbas disa kohësh ajo mbetet  shtatzanë dhe nuk pranon ta heq fëmijën dhe të ruaj familjen Karenin.</a:t>
            </a:r>
          </a:p>
          <a:p>
            <a:r>
              <a:rPr lang="sq-AL" sz="1800" i="1" dirty="0" smtClean="0">
                <a:solidFill>
                  <a:srgbClr val="7030A0"/>
                </a:solidFill>
                <a:latin typeface="Baskerville Old Face" panose="02020602080505020303" pitchFamily="18" charset="0"/>
              </a:rPr>
              <a:t>Pjesa e tretë : </a:t>
            </a:r>
            <a:r>
              <a:rPr lang="sq-AL" sz="1800" i="1" dirty="0" smtClean="0">
                <a:latin typeface="Baskerville Old Face" panose="02020602080505020303" pitchFamily="18" charset="0"/>
              </a:rPr>
              <a:t> Në pjesën ë  trëtë shfaqët Levini i dëshperuar dhe i turpëruar nga refuzimi i Kitit.Mbas kthimit të Kitit në Moskë,Dolli mundohet ti rizgjoj asaj ndjenjat për Levinin.Në Petersbur Karenini e bezdis Anën duke i thënë se duhet të ndahet nga Vronski ose djalin e saj Seriozhën nuk do ta shihte më.Por përseri Ana vazhdoj të dashuronte kontin duke mos par djalin e saj.</a:t>
            </a:r>
          </a:p>
          <a:p>
            <a:r>
              <a:rPr lang="sq-AL" sz="1800" i="1" dirty="0" smtClean="0">
                <a:solidFill>
                  <a:srgbClr val="7030A0"/>
                </a:solidFill>
                <a:latin typeface="Baskerville Old Face" panose="02020602080505020303" pitchFamily="18" charset="0"/>
              </a:rPr>
              <a:t>Pjesa e katërt :</a:t>
            </a:r>
            <a:r>
              <a:rPr lang="sq-AL" sz="1800" i="1" dirty="0" smtClean="0">
                <a:latin typeface="Baskerville Old Face" panose="02020602080505020303" pitchFamily="18" charset="0"/>
              </a:rPr>
              <a:t>  Situata vazhdon për shumë kohë të bëhët e padurueshme Ana ikën dhe vjen me Vroskin,takohen vazhdimisht ku dhe reputacioni i familjes ka rënë.Karenini vendos të njek divorcin por heq dorë prej tij kur i thotë Stiva se Ana është duke vdekur në spitalin e lindjes.Në spital Karenin vendos të fal Vronskin.Stiva i lutet të kerkoj divorc por ai nuk pranon.Ana largohet me Vronskin për në Europë pa marrë  divorcin me vete.Kiti dhe Levini takohen ,ata të dy pajtohen dhe vendosin të martohen.</a:t>
            </a:r>
            <a:endParaRPr lang="sq-AL" sz="3600" dirty="0">
              <a:solidFill>
                <a:srgbClr val="7030A0"/>
              </a:solidFill>
            </a:endParaRPr>
          </a:p>
        </p:txBody>
      </p:sp>
    </p:spTree>
    <p:extLst>
      <p:ext uri="{BB962C8B-B14F-4D97-AF65-F5344CB8AC3E}">
        <p14:creationId xmlns:p14="http://schemas.microsoft.com/office/powerpoint/2010/main" val="3741437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hidden">
          <a:xfrm>
            <a:off x="683569" y="620688"/>
            <a:ext cx="2160240" cy="3048339"/>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8830" y="260648"/>
            <a:ext cx="4417697" cy="2061592"/>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365104"/>
            <a:ext cx="2858616" cy="1905744"/>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8351" y="2484512"/>
            <a:ext cx="3223790" cy="1823456"/>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9180" y="4316352"/>
            <a:ext cx="2375911" cy="2336676"/>
          </a:xfrm>
          <a:prstGeom prst="rect">
            <a:avLst/>
          </a:prstGeom>
          <a:ln>
            <a:noFill/>
          </a:ln>
          <a:effectLst>
            <a:outerShdw blurRad="292100" dist="139700" dir="2700000" algn="tl" rotWithShape="0">
              <a:srgbClr val="333333">
                <a:alpha val="65000"/>
              </a:srgbClr>
            </a:outerShdw>
          </a:effectLst>
        </p:spPr>
      </p:pic>
      <p:sp>
        <p:nvSpPr>
          <p:cNvPr id="9" name="CasellaDiTesto 8"/>
          <p:cNvSpPr txBox="1"/>
          <p:nvPr/>
        </p:nvSpPr>
        <p:spPr>
          <a:xfrm>
            <a:off x="2915816" y="908720"/>
            <a:ext cx="1296144" cy="923330"/>
          </a:xfrm>
          <a:prstGeom prst="rect">
            <a:avLst/>
          </a:prstGeom>
          <a:noFill/>
        </p:spPr>
        <p:txBody>
          <a:bodyPr wrap="square" rtlCol="0">
            <a:spAutoFit/>
          </a:bodyPr>
          <a:lstStyle/>
          <a:p>
            <a:r>
              <a:rPr lang="sq-AL" i="1" dirty="0" smtClean="0">
                <a:latin typeface="Baskerville Old Face" panose="02020602080505020303" pitchFamily="18" charset="0"/>
              </a:rPr>
              <a:t>Ana Karenina me të birin.</a:t>
            </a:r>
            <a:endParaRPr lang="sq-AL" i="1" dirty="0">
              <a:latin typeface="Baskerville Old Face" panose="02020602080505020303" pitchFamily="18" charset="0"/>
            </a:endParaRPr>
          </a:p>
        </p:txBody>
      </p:sp>
      <p:sp>
        <p:nvSpPr>
          <p:cNvPr id="10" name="CasellaDiTesto 9"/>
          <p:cNvSpPr txBox="1"/>
          <p:nvPr/>
        </p:nvSpPr>
        <p:spPr>
          <a:xfrm>
            <a:off x="3275856" y="5317976"/>
            <a:ext cx="2016224" cy="646331"/>
          </a:xfrm>
          <a:prstGeom prst="rect">
            <a:avLst/>
          </a:prstGeom>
          <a:noFill/>
        </p:spPr>
        <p:txBody>
          <a:bodyPr wrap="square" rtlCol="0">
            <a:spAutoFit/>
          </a:bodyPr>
          <a:lstStyle/>
          <a:p>
            <a:r>
              <a:rPr lang="sq-AL" i="1" dirty="0" smtClean="0">
                <a:latin typeface="Baskerville Old Face" panose="02020602080505020303" pitchFamily="18" charset="0"/>
              </a:rPr>
              <a:t>Aleksei Karenin dhe Ana Karenina.</a:t>
            </a:r>
            <a:endParaRPr lang="sq-AL" i="1" dirty="0">
              <a:latin typeface="Baskerville Old Face" panose="02020602080505020303" pitchFamily="18" charset="0"/>
            </a:endParaRPr>
          </a:p>
        </p:txBody>
      </p:sp>
      <p:sp>
        <p:nvSpPr>
          <p:cNvPr id="11" name="CasellaDiTesto 10"/>
          <p:cNvSpPr txBox="1"/>
          <p:nvPr/>
        </p:nvSpPr>
        <p:spPr>
          <a:xfrm>
            <a:off x="6833039" y="3068960"/>
            <a:ext cx="1728192" cy="369332"/>
          </a:xfrm>
          <a:prstGeom prst="rect">
            <a:avLst/>
          </a:prstGeom>
          <a:noFill/>
        </p:spPr>
        <p:txBody>
          <a:bodyPr wrap="square" rtlCol="0">
            <a:spAutoFit/>
          </a:bodyPr>
          <a:lstStyle/>
          <a:p>
            <a:r>
              <a:rPr lang="sq-AL" i="1" dirty="0" smtClean="0">
                <a:latin typeface="Baskerville Old Face" panose="02020602080505020303" pitchFamily="18" charset="0"/>
              </a:rPr>
              <a:t>Kiti dhe Levini.</a:t>
            </a:r>
            <a:endParaRPr lang="sq-AL" i="1" dirty="0">
              <a:latin typeface="Baskerville Old Face" panose="02020602080505020303" pitchFamily="18" charset="0"/>
            </a:endParaRPr>
          </a:p>
        </p:txBody>
      </p:sp>
    </p:spTree>
    <p:extLst>
      <p:ext uri="{BB962C8B-B14F-4D97-AF65-F5344CB8AC3E}">
        <p14:creationId xmlns:p14="http://schemas.microsoft.com/office/powerpoint/2010/main" val="1667400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458476"/>
            <a:ext cx="8291264" cy="6369571"/>
          </a:xfrm>
        </p:spPr>
        <p:txBody>
          <a:bodyPr>
            <a:normAutofit/>
          </a:bodyPr>
          <a:lstStyle/>
          <a:p>
            <a:r>
              <a:rPr lang="sq-AL" sz="1800" i="1" dirty="0" smtClean="0">
                <a:solidFill>
                  <a:srgbClr val="7030A0"/>
                </a:solidFill>
                <a:latin typeface="Baskerville Old Face" panose="02020602080505020303" pitchFamily="18" charset="0"/>
              </a:rPr>
              <a:t>Pjesa e pestë : </a:t>
            </a:r>
            <a:r>
              <a:rPr lang="sq-AL" sz="1800" i="1" dirty="0" smtClean="0">
                <a:latin typeface="Baskerville Old Face" panose="02020602080505020303" pitchFamily="18" charset="0"/>
              </a:rPr>
              <a:t>Levini dhe Kiti martohen por vellai i tij Nikollaj sëmuret dhe ata shkojnë ne fshat duke pritur vdekjen e tij.Nga krahu tjetër Ana dhe Vronski dalin sëbashku nepër Europë nepër miqtë e tyre për tu argetuar por kjo nuk zgjat shumë dhe ata kthehen në atdhe.Aty Ana shkon të takoj Seriozhën për ditlindje dhe Karenin nxehet shumë.Kushurira e Karenin i kishtethenë djalit të tij se e ëma kishte ndërruar jetë por kur ajo shfaqet cdo gjë kthehet përmbys.Ana qëndror  me zor aty.</a:t>
            </a:r>
          </a:p>
          <a:p>
            <a:r>
              <a:rPr lang="sq-AL" sz="1800" i="1" dirty="0" smtClean="0">
                <a:solidFill>
                  <a:srgbClr val="7030A0"/>
                </a:solidFill>
                <a:latin typeface="Baskerville Old Face" panose="02020602080505020303" pitchFamily="18" charset="0"/>
              </a:rPr>
              <a:t>Pjesa e gjashtë :</a:t>
            </a:r>
            <a:r>
              <a:rPr lang="sq-AL" sz="1800" i="1" dirty="0" smtClean="0">
                <a:latin typeface="Baskerville Old Face" panose="02020602080505020303" pitchFamily="18" charset="0"/>
              </a:rPr>
              <a:t>  Dolli viziton Anën dhe me kërkesën e Vronskit i thotë që vajza e tij Ani nuk duhet të mbaj mbiembrin Karenin.Ana diskuton me burrin e saj i kërkon divorcin por ky diskutim nuk pati një perfundim.Dashuria e Anës dhe Vronskit fillon zbehet.Ata kthehen sëbashku në Moskë.</a:t>
            </a:r>
          </a:p>
          <a:p>
            <a:r>
              <a:rPr lang="sq-AL" sz="1800" i="1" dirty="0" smtClean="0">
                <a:solidFill>
                  <a:srgbClr val="7030A0"/>
                </a:solidFill>
                <a:latin typeface="Baskerville Old Face" panose="02020602080505020303" pitchFamily="18" charset="0"/>
              </a:rPr>
              <a:t>Pjesa e shtatë : </a:t>
            </a:r>
            <a:r>
              <a:rPr lang="sq-AL" sz="1800" i="1" dirty="0" smtClean="0">
                <a:latin typeface="Baskerville Old Face" panose="02020602080505020303" pitchFamily="18" charset="0"/>
              </a:rPr>
              <a:t>Kiti dhe Levini lindin një djalë dhe jetojnë në Moskë.Stiva i kërkon një punë Kareninit gjithashtu dhe divorcin për motren e tij duke e shpëtuar nga paturpësitë që njerzit thonin.Por ai përseri e anullonte këtë gjë.Vronski me fjalët e nënës së tij është në prag të fejesës me një  vajzë të vogel dhe beqare. Ana duke parë gjendjen e rendë që ishte futur për shkak të një dashurie të pamundur vendos të vetvritet ne vëndin ku ka njohur atë,poshtë shinave të trenit duke lënë cdo gjë pas të marri rrjedhjën e jetës.</a:t>
            </a:r>
          </a:p>
          <a:p>
            <a:r>
              <a:rPr lang="sq-AL" sz="1800" i="1" dirty="0" smtClean="0">
                <a:solidFill>
                  <a:srgbClr val="7030A0"/>
                </a:solidFill>
                <a:latin typeface="Baskerville Old Face" panose="02020602080505020303" pitchFamily="18" charset="0"/>
              </a:rPr>
              <a:t>Pjesa e tetë dhe e fundit : </a:t>
            </a:r>
            <a:r>
              <a:rPr lang="sq-AL" sz="1800" i="1" dirty="0" smtClean="0">
                <a:latin typeface="Baskerville Old Face" panose="02020602080505020303" pitchFamily="18" charset="0"/>
              </a:rPr>
              <a:t>Rrjedha vazhdon me historinë e secilit personah, Stiva gjen punë,Karenin merr në mbykqyrje Anin dhe Vronski largohet nga rusia me disa revolta të  serbëve kundër turqve.Levini dhe Kiti jetojnë të lumtur nën frymën kishtare.</a:t>
            </a:r>
            <a:endParaRPr lang="sq-AL" sz="1800" i="1" dirty="0">
              <a:solidFill>
                <a:srgbClr val="7030A0"/>
              </a:solidFill>
              <a:latin typeface="Baskerville Old Face" panose="02020602080505020303" pitchFamily="18" charset="0"/>
            </a:endParaRPr>
          </a:p>
        </p:txBody>
      </p:sp>
    </p:spTree>
    <p:extLst>
      <p:ext uri="{BB962C8B-B14F-4D97-AF65-F5344CB8AC3E}">
        <p14:creationId xmlns:p14="http://schemas.microsoft.com/office/powerpoint/2010/main" val="4627152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TotalTime>
  <Words>1802</Words>
  <Application>Microsoft Office PowerPoint</Application>
  <PresentationFormat>Presentazione su schermo (4:3)</PresentationFormat>
  <Paragraphs>79</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Presentazione standard di PowerPoint</vt:lpstr>
      <vt:lpstr>Objektivat</vt:lpstr>
      <vt:lpstr>Skeda e librit</vt:lpstr>
      <vt:lpstr>Biografia e autorit</vt:lpstr>
      <vt:lpstr>Personazhet</vt:lpstr>
      <vt:lpstr>Permbajtja</vt:lpstr>
      <vt:lpstr>Presentazione standard di PowerPoint</vt:lpstr>
      <vt:lpstr>Presentazione standard di PowerPoint</vt:lpstr>
      <vt:lpstr>Presentazione standard di PowerPoint</vt:lpstr>
      <vt:lpstr>Diskutim për veprën.</vt:lpstr>
      <vt:lpstr>Presentazione standard di PowerPoint</vt:lpstr>
      <vt:lpstr>  Filmat  </vt:lpstr>
      <vt:lpstr>Thënie nga Tolstoi</vt:lpstr>
      <vt:lpstr>Feminizmi ideologji,jo letërsi</vt:lpstr>
      <vt:lpstr>Ju falimnderit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 Karenina</dc:title>
  <dc:creator>Joana Meni</dc:creator>
  <cp:lastModifiedBy>Joana Meni</cp:lastModifiedBy>
  <cp:revision>27</cp:revision>
  <dcterms:created xsi:type="dcterms:W3CDTF">2017-11-18T21:08:41Z</dcterms:created>
  <dcterms:modified xsi:type="dcterms:W3CDTF">2017-12-04T18:11:52Z</dcterms:modified>
</cp:coreProperties>
</file>